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notesMasterIdLst>
    <p:notesMasterId r:id="rId2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3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image" Target="../media/image-10-2.jpg"/><Relationship Id="rId3" Type="http://schemas.openxmlformats.org/officeDocument/2006/relationships/image" Target="../media/image-10-3.jpg"/><Relationship Id="rId4" Type="http://schemas.openxmlformats.org/officeDocument/2006/relationships/image" Target="../media/image-10-4.jpg"/><Relationship Id="rId5" Type="http://schemas.openxmlformats.org/officeDocument/2006/relationships/image" Target="../media/image-10-5.jpg"/><Relationship Id="rId6" Type="http://schemas.openxmlformats.org/officeDocument/2006/relationships/image" Target="../media/image-10-6.jpg"/><Relationship Id="rId7" Type="http://schemas.openxmlformats.org/officeDocument/2006/relationships/image" Target="../media/image-10-7.jpg"/><Relationship Id="rId8" Type="http://schemas.openxmlformats.org/officeDocument/2006/relationships/image" Target="../media/image-10-8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image" Target="../media/image-12-2.jpg"/><Relationship Id="rId3" Type="http://schemas.openxmlformats.org/officeDocument/2006/relationships/image" Target="../media/image-12-3.jp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image" Target="../media/image-14-2.jpg"/><Relationship Id="rId3" Type="http://schemas.openxmlformats.org/officeDocument/2006/relationships/image" Target="../media/image-14-3.jpg"/><Relationship Id="rId4" Type="http://schemas.openxmlformats.org/officeDocument/2006/relationships/image" Target="../media/image-14-4.jpg"/><Relationship Id="rId5" Type="http://schemas.openxmlformats.org/officeDocument/2006/relationships/image" Target="../media/image-14-5.jp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image" Target="../media/image-15-2.jpg"/><Relationship Id="rId3" Type="http://schemas.openxmlformats.org/officeDocument/2006/relationships/image" Target="../media/image-15-3.jpg"/><Relationship Id="rId4" Type="http://schemas.openxmlformats.org/officeDocument/2006/relationships/image" Target="../media/image-15-4.jp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image" Target="../media/image-17-2.jpg"/><Relationship Id="rId3" Type="http://schemas.openxmlformats.org/officeDocument/2006/relationships/image" Target="../media/image-17-3.jpg"/><Relationship Id="rId4" Type="http://schemas.openxmlformats.org/officeDocument/2006/relationships/image" Target="../media/image-17-4.jpg"/><Relationship Id="rId5" Type="http://schemas.openxmlformats.org/officeDocument/2006/relationships/image" Target="../media/image-17-5.jpg"/><Relationship Id="rId6" Type="http://schemas.openxmlformats.org/officeDocument/2006/relationships/image" Target="../media/image-17-6.jpg"/><Relationship Id="rId7" Type="http://schemas.openxmlformats.org/officeDocument/2006/relationships/image" Target="../media/image-17-7.jpg"/><Relationship Id="rId8" Type="http://schemas.openxmlformats.org/officeDocument/2006/relationships/image" Target="../media/image-17-8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g"/><Relationship Id="rId2" Type="http://schemas.openxmlformats.org/officeDocument/2006/relationships/image" Target="../media/image-21-2.jpg"/><Relationship Id="rId3" Type="http://schemas.openxmlformats.org/officeDocument/2006/relationships/image" Target="../media/image-21-3.jpg"/><Relationship Id="rId4" Type="http://schemas.openxmlformats.org/officeDocument/2006/relationships/image" Target="../media/image-21-4.jpg"/><Relationship Id="rId5" Type="http://schemas.openxmlformats.org/officeDocument/2006/relationships/image" Target="../media/image-21-5.jpg"/><Relationship Id="rId6" Type="http://schemas.openxmlformats.org/officeDocument/2006/relationships/image" Target="../media/image-21-6.jpg"/><Relationship Id="rId7" Type="http://schemas.openxmlformats.org/officeDocument/2006/relationships/image" Target="../media/image-21-7.jpg"/><Relationship Id="rId8" Type="http://schemas.openxmlformats.org/officeDocument/2006/relationships/image" Target="../media/image-21-8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g"/><Relationship Id="rId2" Type="http://schemas.openxmlformats.org/officeDocument/2006/relationships/image" Target="../media/image-22-2.jpg"/><Relationship Id="rId3" Type="http://schemas.openxmlformats.org/officeDocument/2006/relationships/image" Target="../media/image-22-3.jpg"/><Relationship Id="rId4" Type="http://schemas.openxmlformats.org/officeDocument/2006/relationships/image" Target="../media/image-22-4.jpg"/><Relationship Id="rId5" Type="http://schemas.openxmlformats.org/officeDocument/2006/relationships/image" Target="../media/image-22-5.jpg"/><Relationship Id="rId6" Type="http://schemas.openxmlformats.org/officeDocument/2006/relationships/image" Target="../media/image-22-6.jpg"/><Relationship Id="rId7" Type="http://schemas.openxmlformats.org/officeDocument/2006/relationships/image" Target="../media/image-22-7.jpg"/><Relationship Id="rId8" Type="http://schemas.openxmlformats.org/officeDocument/2006/relationships/image" Target="../media/image-22-8.jpg"/><Relationship Id="rId9" Type="http://schemas.openxmlformats.org/officeDocument/2006/relationships/image" Target="../media/image-22-9.jpg"/><Relationship Id="rId10" Type="http://schemas.openxmlformats.org/officeDocument/2006/relationships/image" Target="../media/image-22-10.jpg"/><Relationship Id="rId11" Type="http://schemas.openxmlformats.org/officeDocument/2006/relationships/image" Target="../media/image-22-11.jpg"/><Relationship Id="rId12" Type="http://schemas.openxmlformats.org/officeDocument/2006/relationships/image" Target="../media/image-22-12.jpg"/><Relationship Id="rId13" Type="http://schemas.openxmlformats.org/officeDocument/2006/relationships/image" Target="../media/image-22-13.jpg"/><Relationship Id="rId14" Type="http://schemas.openxmlformats.org/officeDocument/2006/relationships/slideLayout" Target="../slideLayouts/slideLayout1.xml"/><Relationship Id="rId15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g"/><Relationship Id="rId2" Type="http://schemas.openxmlformats.org/officeDocument/2006/relationships/image" Target="../media/image-23-2.jpg"/><Relationship Id="rId3" Type="http://schemas.openxmlformats.org/officeDocument/2006/relationships/image" Target="../media/image-23-3.jp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jpg"/><Relationship Id="rId2" Type="http://schemas.openxmlformats.org/officeDocument/2006/relationships/image" Target="../media/image-24-2.jpg"/><Relationship Id="rId3" Type="http://schemas.openxmlformats.org/officeDocument/2006/relationships/image" Target="../media/image-24-3.jpg"/><Relationship Id="rId4" Type="http://schemas.openxmlformats.org/officeDocument/2006/relationships/image" Target="../media/image-24-4.jpg"/><Relationship Id="rId5" Type="http://schemas.openxmlformats.org/officeDocument/2006/relationships/image" Target="../media/image-24-5.jp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jpg"/><Relationship Id="rId2" Type="http://schemas.openxmlformats.org/officeDocument/2006/relationships/image" Target="../media/image-25-2.jpg"/><Relationship Id="rId3" Type="http://schemas.openxmlformats.org/officeDocument/2006/relationships/image" Target="../media/image-25-3.jp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jpg"/><Relationship Id="rId2" Type="http://schemas.openxmlformats.org/officeDocument/2006/relationships/image" Target="../media/image-26-2.jpg"/><Relationship Id="rId3" Type="http://schemas.openxmlformats.org/officeDocument/2006/relationships/image" Target="../media/image-26-3.jpg"/><Relationship Id="rId4" Type="http://schemas.openxmlformats.org/officeDocument/2006/relationships/image" Target="../media/image-26-4.jpg"/><Relationship Id="rId5" Type="http://schemas.openxmlformats.org/officeDocument/2006/relationships/image" Target="../media/image-26-5.jpg"/><Relationship Id="rId6" Type="http://schemas.openxmlformats.org/officeDocument/2006/relationships/image" Target="../media/image-26-6.jpg"/><Relationship Id="rId7" Type="http://schemas.openxmlformats.org/officeDocument/2006/relationships/image" Target="../media/image-26-7.jpg"/><Relationship Id="rId8" Type="http://schemas.openxmlformats.org/officeDocument/2006/relationships/image" Target="../media/image-26-8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g"/><Relationship Id="rId2" Type="http://schemas.openxmlformats.org/officeDocument/2006/relationships/image" Target="../media/image-27-2.jpg"/><Relationship Id="rId3" Type="http://schemas.openxmlformats.org/officeDocument/2006/relationships/image" Target="../media/image-27-3.jpg"/><Relationship Id="rId4" Type="http://schemas.openxmlformats.org/officeDocument/2006/relationships/image" Target="../media/image-27-4.jpg"/><Relationship Id="rId5" Type="http://schemas.openxmlformats.org/officeDocument/2006/relationships/image" Target="../media/image-27-5.jpg"/><Relationship Id="rId6" Type="http://schemas.openxmlformats.org/officeDocument/2006/relationships/image" Target="../media/image-27-6.jpg"/><Relationship Id="rId7" Type="http://schemas.openxmlformats.org/officeDocument/2006/relationships/image" Target="../media/image-27-7.jp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image" Target="../media/image-3-2.jpg"/><Relationship Id="rId3" Type="http://schemas.openxmlformats.org/officeDocument/2006/relationships/image" Target="../media/image-3-3.jpg"/><Relationship Id="rId4" Type="http://schemas.openxmlformats.org/officeDocument/2006/relationships/image" Target="../media/image-3-4.jpg"/><Relationship Id="rId5" Type="http://schemas.openxmlformats.org/officeDocument/2006/relationships/image" Target="../media/image-3-5.jpg"/><Relationship Id="rId6" Type="http://schemas.openxmlformats.org/officeDocument/2006/relationships/image" Target="../media/image-3-6.jpg"/><Relationship Id="rId7" Type="http://schemas.openxmlformats.org/officeDocument/2006/relationships/image" Target="../media/image-3-7.jpg"/><Relationship Id="rId8" Type="http://schemas.openxmlformats.org/officeDocument/2006/relationships/image" Target="../media/image-3-8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image" Target="../media/image-4-2.jpg"/><Relationship Id="rId3" Type="http://schemas.openxmlformats.org/officeDocument/2006/relationships/image" Target="../media/image-4-3.jpg"/><Relationship Id="rId4" Type="http://schemas.openxmlformats.org/officeDocument/2006/relationships/image" Target="../media/image-4-4.jpg"/><Relationship Id="rId5" Type="http://schemas.openxmlformats.org/officeDocument/2006/relationships/image" Target="../media/image-4-5.jpg"/><Relationship Id="rId6" Type="http://schemas.openxmlformats.org/officeDocument/2006/relationships/image" Target="../media/image-4-6.jpg"/><Relationship Id="rId7" Type="http://schemas.openxmlformats.org/officeDocument/2006/relationships/image" Target="../media/image-4-7.jpg"/><Relationship Id="rId8" Type="http://schemas.openxmlformats.org/officeDocument/2006/relationships/image" Target="../media/image-4-8.jpg"/><Relationship Id="rId9" Type="http://schemas.openxmlformats.org/officeDocument/2006/relationships/image" Target="../media/image-4-9.jpg"/><Relationship Id="rId10" Type="http://schemas.openxmlformats.org/officeDocument/2006/relationships/image" Target="../media/image-4-10.jpg"/><Relationship Id="rId11" Type="http://schemas.openxmlformats.org/officeDocument/2006/relationships/image" Target="../media/image-4-11.jpg"/><Relationship Id="rId12" Type="http://schemas.openxmlformats.org/officeDocument/2006/relationships/image" Target="../media/image-4-12.jpg"/><Relationship Id="rId13" Type="http://schemas.openxmlformats.org/officeDocument/2006/relationships/image" Target="../media/image-4-13.jpg"/><Relationship Id="rId14" Type="http://schemas.openxmlformats.org/officeDocument/2006/relationships/image" Target="../media/image-4-14.jpg"/><Relationship Id="rId15" Type="http://schemas.openxmlformats.org/officeDocument/2006/relationships/image" Target="../media/image-4-15.jpg"/><Relationship Id="rId16" Type="http://schemas.openxmlformats.org/officeDocument/2006/relationships/image" Target="../media/image-4-16.jpg"/><Relationship Id="rId17" Type="http://schemas.openxmlformats.org/officeDocument/2006/relationships/slideLayout" Target="../slideLayouts/slideLayout1.xml"/><Relationship Id="rId1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image" Target="../media/image-5-2.jpg"/><Relationship Id="rId3" Type="http://schemas.openxmlformats.org/officeDocument/2006/relationships/image" Target="../media/image-5-3.jpg"/><Relationship Id="rId4" Type="http://schemas.openxmlformats.org/officeDocument/2006/relationships/image" Target="../media/image-5-4.jpg"/><Relationship Id="rId5" Type="http://schemas.openxmlformats.org/officeDocument/2006/relationships/image" Target="../media/image-5-5.jpg"/><Relationship Id="rId6" Type="http://schemas.openxmlformats.org/officeDocument/2006/relationships/image" Target="../media/image-5-6.jpg"/><Relationship Id="rId7" Type="http://schemas.openxmlformats.org/officeDocument/2006/relationships/image" Target="../media/image-5-7.jpg"/><Relationship Id="rId8" Type="http://schemas.openxmlformats.org/officeDocument/2006/relationships/image" Target="../media/image-5-8.jpg"/><Relationship Id="rId9" Type="http://schemas.openxmlformats.org/officeDocument/2006/relationships/image" Target="../media/image-5-9.jpg"/><Relationship Id="rId10" Type="http://schemas.openxmlformats.org/officeDocument/2006/relationships/image" Target="../media/image-5-10.jpg"/><Relationship Id="rId11" Type="http://schemas.openxmlformats.org/officeDocument/2006/relationships/image" Target="../media/image-5-11.jpg"/><Relationship Id="rId12" Type="http://schemas.openxmlformats.org/officeDocument/2006/relationships/image" Target="../media/image-5-12.jpg"/><Relationship Id="rId13" Type="http://schemas.openxmlformats.org/officeDocument/2006/relationships/image" Target="../media/image-5-13.jpg"/><Relationship Id="rId14" Type="http://schemas.openxmlformats.org/officeDocument/2006/relationships/image" Target="../media/image-5-14.jpg"/><Relationship Id="rId15" Type="http://schemas.openxmlformats.org/officeDocument/2006/relationships/image" Target="../media/image-5-15.jpg"/><Relationship Id="rId16" Type="http://schemas.openxmlformats.org/officeDocument/2006/relationships/image" Target="../media/image-5-16.jpg"/><Relationship Id="rId17" Type="http://schemas.openxmlformats.org/officeDocument/2006/relationships/slideLayout" Target="../slideLayouts/slideLayout1.xml"/><Relationship Id="rId1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image" Target="../media/image-6-2.jpg"/><Relationship Id="rId3" Type="http://schemas.openxmlformats.org/officeDocument/2006/relationships/image" Target="../media/image-6-3.jp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image" Target="../media/image-7-2.jpg"/><Relationship Id="rId3" Type="http://schemas.openxmlformats.org/officeDocument/2006/relationships/image" Target="../media/image-7-3.jpg"/><Relationship Id="rId4" Type="http://schemas.openxmlformats.org/officeDocument/2006/relationships/image" Target="../media/image-7-4.jpg"/><Relationship Id="rId5" Type="http://schemas.openxmlformats.org/officeDocument/2006/relationships/image" Target="../media/image-7-5.jpg"/><Relationship Id="rId6" Type="http://schemas.openxmlformats.org/officeDocument/2006/relationships/image" Target="../media/image-7-6.jpg"/><Relationship Id="rId7" Type="http://schemas.openxmlformats.org/officeDocument/2006/relationships/image" Target="../media/image-7-7.jpg"/><Relationship Id="rId8" Type="http://schemas.openxmlformats.org/officeDocument/2006/relationships/image" Target="../media/image-7-8.jp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image" Target="../media/image-8-2.jpg"/><Relationship Id="rId3" Type="http://schemas.openxmlformats.org/officeDocument/2006/relationships/image" Target="../media/image-8-3.jpg"/><Relationship Id="rId4" Type="http://schemas.openxmlformats.org/officeDocument/2006/relationships/image" Target="../media/image-8-4.jpg"/><Relationship Id="rId5" Type="http://schemas.openxmlformats.org/officeDocument/2006/relationships/image" Target="../media/image-8-5.jpg"/><Relationship Id="rId6" Type="http://schemas.openxmlformats.org/officeDocument/2006/relationships/image" Target="../media/image-8-6.jpg"/><Relationship Id="rId7" Type="http://schemas.openxmlformats.org/officeDocument/2006/relationships/image" Target="../media/image-8-7.jpg"/><Relationship Id="rId8" Type="http://schemas.openxmlformats.org/officeDocument/2006/relationships/image" Target="../media/image-8-8.jpg"/><Relationship Id="rId9" Type="http://schemas.openxmlformats.org/officeDocument/2006/relationships/image" Target="../media/image-8-9.jpg"/><Relationship Id="rId10" Type="http://schemas.openxmlformats.org/officeDocument/2006/relationships/image" Target="../media/image-8-10.jpg"/><Relationship Id="rId11" Type="http://schemas.openxmlformats.org/officeDocument/2006/relationships/image" Target="../media/image-8-11.jpg"/><Relationship Id="rId12" Type="http://schemas.openxmlformats.org/officeDocument/2006/relationships/image" Target="../media/image-8-12.jpg"/><Relationship Id="rId13" Type="http://schemas.openxmlformats.org/officeDocument/2006/relationships/image" Target="../media/image-8-13.jpg"/><Relationship Id="rId14" Type="http://schemas.openxmlformats.org/officeDocument/2006/relationships/image" Target="../media/image-8-14.jpg"/><Relationship Id="rId15" Type="http://schemas.openxmlformats.org/officeDocument/2006/relationships/image" Target="../media/image-8-15.jpg"/><Relationship Id="rId16" Type="http://schemas.openxmlformats.org/officeDocument/2006/relationships/image" Target="../media/image-8-16.jpg"/><Relationship Id="rId17" Type="http://schemas.openxmlformats.org/officeDocument/2006/relationships/slideLayout" Target="../slideLayouts/slideLayout1.xml"/><Relationship Id="rId18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image" Target="../media/image-9-2.jpg"/><Relationship Id="rId3" Type="http://schemas.openxmlformats.org/officeDocument/2006/relationships/image" Target="../media/image-9-3.jpg"/><Relationship Id="rId4" Type="http://schemas.openxmlformats.org/officeDocument/2006/relationships/image" Target="../media/image-9-4.jpg"/><Relationship Id="rId5" Type="http://schemas.openxmlformats.org/officeDocument/2006/relationships/image" Target="../media/image-9-5.jpg"/><Relationship Id="rId6" Type="http://schemas.openxmlformats.org/officeDocument/2006/relationships/image" Target="../media/image-9-6.jpg"/><Relationship Id="rId7" Type="http://schemas.openxmlformats.org/officeDocument/2006/relationships/image" Target="../media/image-9-7.jpg"/><Relationship Id="rId8" Type="http://schemas.openxmlformats.org/officeDocument/2006/relationships/image" Target="../media/image-9-8.jpg"/><Relationship Id="rId9" Type="http://schemas.openxmlformats.org/officeDocument/2006/relationships/image" Target="../media/image-9-9.jpg"/><Relationship Id="rId10" Type="http://schemas.openxmlformats.org/officeDocument/2006/relationships/image" Target="../media/image-9-10.jpg"/><Relationship Id="rId11" Type="http://schemas.openxmlformats.org/officeDocument/2006/relationships/image" Target="../media/image-9-11.jpg"/><Relationship Id="rId12" Type="http://schemas.openxmlformats.org/officeDocument/2006/relationships/image" Target="../media/image-9-12.jpg"/><Relationship Id="rId13" Type="http://schemas.openxmlformats.org/officeDocument/2006/relationships/image" Target="../media/image-9-13.jpg"/><Relationship Id="rId14" Type="http://schemas.openxmlformats.org/officeDocument/2006/relationships/image" Target="../media/image-9-14.jpg"/><Relationship Id="rId15" Type="http://schemas.openxmlformats.org/officeDocument/2006/relationships/image" Target="../media/image-9-15.jpg"/><Relationship Id="rId16" Type="http://schemas.openxmlformats.org/officeDocument/2006/relationships/image" Target="../media/image-9-16.jpg"/><Relationship Id="rId17" Type="http://schemas.openxmlformats.org/officeDocument/2006/relationships/slideLayout" Target="../slideLayouts/slideLayout1.xml"/><Relationship Id="rId1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56616"/>
            <a:ext cx="1028700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传统保护厂商加速数字化转型：从专有硬件向通用平台迁移是普遍趋势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594360" y="905256"/>
            <a:ext cx="11018520" cy="0"/>
          </a:xfrm>
          <a:prstGeom prst="line">
            <a:avLst/>
          </a:prstGeom>
          <a:noFill/>
          <a:ln w="12700">
            <a:solidFill>
              <a:srgbClr val="B7B7B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40664" y="1197864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核心观点：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40664" y="1527048"/>
            <a:ext cx="106619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保护控制的竞争焦点正从单一装置性能，转向通用计算平台、可组合软件应用以及覆盖工程、测试、网安和运维的全生命周期能力。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40664" y="2249424"/>
            <a:ext cx="10661904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GE Vernova：产品化路线最完整。GridBeats APS 抽象底层硬件，UCP 提供统一计算与执行环境，vPAC/vIED 进一步把保护、自动化、监测和通信组织为可组合的软件应用，并放入 Integrated Digital Substation 场景中交付。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40664" y="3255264"/>
            <a:ext cx="106619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Siemens：更重视 FIH、服务器化 PACS 和站级虚拟化，同时用 iPA Suite 贯通配置、数字孪生、自动测试、版本与备份管理；重点不是单纯减少设备，而是降低工程复杂度和硬件停产带来的生命周期风险。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40664" y="3977640"/>
            <a:ext cx="106619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ABB：以 Relion 馈线级 IED、SSC600 集中式保护、SSC600 SW 软件化保护和站控 SCADA 构成渐进迁移路径，在保留既有设备的同时逐步把保护功能集中化、软件化。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40664" y="4700016"/>
            <a:ext cx="106619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结论：软件化不会立即消除现场 IED；能否维持确定性、隔离、冗余、可验证升级和网络安全，才是从演示走向规模化部署的关键。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0835640" y="6510528"/>
            <a:ext cx="777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56616"/>
            <a:ext cx="1028700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Siemens：FIH、服务器化 PAC 与工程测试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594360" y="905256"/>
            <a:ext cx="11018520" cy="0"/>
          </a:xfrm>
          <a:prstGeom prst="line">
            <a:avLst/>
          </a:prstGeom>
          <a:noFill/>
          <a:ln w="12700">
            <a:solidFill>
              <a:srgbClr val="B7B7B7"/>
            </a:solidFill>
            <a:prstDash val="solid"/>
          </a:ln>
        </p:spPr>
      </p:sp>
      <p:pic>
        <p:nvPicPr>
          <p:cNvPr id="4" name="Image 0" descr="Siemens CIGRE 2026 现场照片 530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4048" y="1392488"/>
            <a:ext cx="2766746" cy="2075059"/>
          </a:xfrm>
          <a:prstGeom prst="rect">
            <a:avLst/>
          </a:prstGeom>
        </p:spPr>
      </p:pic>
      <p:pic>
        <p:nvPicPr>
          <p:cNvPr id="5" name="Image 1" descr="Siemens CIGRE 2026 现场照片 531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9666" y="1392488"/>
            <a:ext cx="2766746" cy="2075059"/>
          </a:xfrm>
          <a:prstGeom prst="rect">
            <a:avLst/>
          </a:prstGeom>
        </p:spPr>
      </p:pic>
      <p:pic>
        <p:nvPicPr>
          <p:cNvPr id="6" name="Image 2" descr="Siemens CIGRE 2026 现场照片 532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5284" y="1392488"/>
            <a:ext cx="2766746" cy="2075059"/>
          </a:xfrm>
          <a:prstGeom prst="rect">
            <a:avLst/>
          </a:prstGeom>
        </p:spPr>
      </p:pic>
      <p:pic>
        <p:nvPicPr>
          <p:cNvPr id="7" name="Image 3" descr="Siemens CIGRE 2026 现场照片 533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0901" y="1392488"/>
            <a:ext cx="2766746" cy="2075059"/>
          </a:xfrm>
          <a:prstGeom prst="rect">
            <a:avLst/>
          </a:prstGeom>
        </p:spPr>
      </p:pic>
      <p:pic>
        <p:nvPicPr>
          <p:cNvPr id="8" name="Image 4" descr="Siemens CIGRE 2026 现场照片 534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048" y="4213412"/>
            <a:ext cx="2766746" cy="2075059"/>
          </a:xfrm>
          <a:prstGeom prst="rect">
            <a:avLst/>
          </a:prstGeom>
        </p:spPr>
      </p:pic>
      <p:pic>
        <p:nvPicPr>
          <p:cNvPr id="9" name="Image 5" descr="Siemens CIGRE 2026 现场照片 535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9666" y="4213412"/>
            <a:ext cx="2766746" cy="2075059"/>
          </a:xfrm>
          <a:prstGeom prst="rect">
            <a:avLst/>
          </a:prstGeom>
        </p:spPr>
      </p:pic>
      <p:pic>
        <p:nvPicPr>
          <p:cNvPr id="10" name="Image 6" descr="Siemens CIGRE 2026 现场照片 536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5284" y="4213412"/>
            <a:ext cx="2766746" cy="2075059"/>
          </a:xfrm>
          <a:prstGeom prst="rect">
            <a:avLst/>
          </a:prstGeom>
        </p:spPr>
      </p:pic>
      <p:pic>
        <p:nvPicPr>
          <p:cNvPr id="11" name="Image 7" descr="Siemens CIGRE 2026 现场照片 537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40901" y="4213412"/>
            <a:ext cx="2766746" cy="207505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56616"/>
            <a:ext cx="1028700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IEC 61850 仍是核心技术主线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594360" y="905256"/>
            <a:ext cx="11018520" cy="0"/>
          </a:xfrm>
          <a:prstGeom prst="line">
            <a:avLst/>
          </a:prstGeom>
          <a:noFill/>
          <a:ln w="12700">
            <a:solidFill>
              <a:srgbClr val="B7B7B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40664" y="1197864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核心观点：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40664" y="1527048"/>
            <a:ext cx="106619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虚拟化保护、过程总线、数字化变电站、仿真测试和站级控制虽然采用不同平台，但仍需要 IEC 61850 提供共同的数据模型、通信接口和工程语义。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40664" y="2249424"/>
            <a:ext cx="106619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ABB：以 IEC 61850 把 Relion、SSC600/SSC600 SW、过程层数字量与站控系统连接起来，使集中式和软件化保护能够沿用统一信息模型。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40664" y="2971800"/>
            <a:ext cx="106619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GE Vernova：在控制室到边缘的数字电网栈中，把 IEC 61850 站总线、远方保护、UCP、Multilin、合并单元和资产应用纳入同一平台边界。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40664" y="3694176"/>
            <a:ext cx="106619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Hitachi Energy 与 Siemens：前者强调端到端数字化变电站，后者同时展示多厂商互操作、FIH 与工程测试；标准的价值正由通信兼容扩展到配置、测试和生命周期一致性。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40664" y="4416552"/>
            <a:ext cx="106619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结论：软件定义并没有削弱 IEC 61850，反而提高了对 SCL、GOOSE、采样值、MMS、时间同步和跨厂商验证质量的要求。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0835640" y="6510528"/>
            <a:ext cx="777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56616"/>
            <a:ext cx="1028700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ABB：数字化变电站与 IEC 61850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594360" y="905256"/>
            <a:ext cx="11018520" cy="0"/>
          </a:xfrm>
          <a:prstGeom prst="line">
            <a:avLst/>
          </a:prstGeom>
          <a:noFill/>
          <a:ln w="12700">
            <a:solidFill>
              <a:srgbClr val="B7B7B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40664" y="1170432"/>
            <a:ext cx="1554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核心观点：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40664" y="1435608"/>
            <a:ext cx="10652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ABB 以 IEC 61850 连接过程层数字量、保护控制和站控系统，使集中式与软件化保护能够沿用统一的信息模型和通信基础。</a:t>
            </a:r>
            <a:endParaRPr lang="en-US" sz="1400" dirty="0"/>
          </a:p>
        </p:txBody>
      </p:sp>
      <p:pic>
        <p:nvPicPr>
          <p:cNvPr id="6" name="Image 0" descr="ABB CIGRE 2026 现场照片 543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74164" y="2148840"/>
            <a:ext cx="2590800" cy="1943100"/>
          </a:xfrm>
          <a:prstGeom prst="rect">
            <a:avLst/>
          </a:prstGeom>
        </p:spPr>
      </p:pic>
      <p:pic>
        <p:nvPicPr>
          <p:cNvPr id="7" name="Image 1" descr="ABB CIGRE 2026 现场照片 544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1582" y="2148840"/>
            <a:ext cx="1457325" cy="1943100"/>
          </a:xfrm>
          <a:prstGeom prst="rect">
            <a:avLst/>
          </a:prstGeom>
        </p:spPr>
      </p:pic>
      <p:pic>
        <p:nvPicPr>
          <p:cNvPr id="8" name="Image 2" descr="ABB CIGRE 2026 现场照片 545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4164" y="4274820"/>
            <a:ext cx="2590800" cy="194310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0149840" y="38404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1/1</a:t>
            </a:r>
            <a:endParaRPr lang="en-US" sz="800" dirty="0"/>
          </a:p>
        </p:txBody>
      </p:sp>
      <p:sp>
        <p:nvSpPr>
          <p:cNvPr id="10" name="Text 5"/>
          <p:cNvSpPr/>
          <p:nvPr/>
        </p:nvSpPr>
        <p:spPr>
          <a:xfrm>
            <a:off x="10835640" y="6510528"/>
            <a:ext cx="777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56616"/>
            <a:ext cx="1028700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GE Vernova：控制室到边缘数字电网栈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594360" y="905256"/>
            <a:ext cx="11018520" cy="0"/>
          </a:xfrm>
          <a:prstGeom prst="line">
            <a:avLst/>
          </a:prstGeom>
          <a:noFill/>
          <a:ln w="12700">
            <a:solidFill>
              <a:srgbClr val="B7B7B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40664" y="1170432"/>
            <a:ext cx="1554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核心观点：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40664" y="1435608"/>
            <a:ext cx="10652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GE 把 IEC 61850 站总线、UCP、Multilin、合并单元与原生远方保护纳入控制室到边缘的平台架构，标准是其统一应用与设备的关键接口。</a:t>
            </a:r>
            <a:endParaRPr lang="en-US" sz="1400" dirty="0"/>
          </a:p>
        </p:txBody>
      </p:sp>
      <p:pic>
        <p:nvPicPr>
          <p:cNvPr id="6" name="Image 0" descr="GE Vernova CIGRE 2026 现场照片 72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68040" y="2148840"/>
            <a:ext cx="5425440" cy="40690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149840" y="38404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1/1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10835640" y="6510528"/>
            <a:ext cx="777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56616"/>
            <a:ext cx="1028700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Hitachi Energy：端到端数字化变电站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594360" y="905256"/>
            <a:ext cx="11018520" cy="0"/>
          </a:xfrm>
          <a:prstGeom prst="line">
            <a:avLst/>
          </a:prstGeom>
          <a:noFill/>
          <a:ln w="12700">
            <a:solidFill>
              <a:srgbClr val="B7B7B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40664" y="1170432"/>
            <a:ext cx="1554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核心观点：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40664" y="1435608"/>
            <a:ext cx="10652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Hitachi Energy 强调过程层、间隔层、站控层和远方系统的端到端数字化，IEC 61850 贯穿设备模型、通信、工程配置与系统集成。</a:t>
            </a:r>
            <a:endParaRPr lang="en-US" sz="1400" dirty="0"/>
          </a:p>
        </p:txBody>
      </p:sp>
      <p:pic>
        <p:nvPicPr>
          <p:cNvPr id="6" name="Image 0" descr="Hitachi Energy CIGRE 2026 现场照片 84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79576" y="2148840"/>
            <a:ext cx="2590800" cy="1943100"/>
          </a:xfrm>
          <a:prstGeom prst="rect">
            <a:avLst/>
          </a:prstGeom>
        </p:spPr>
      </p:pic>
      <p:pic>
        <p:nvPicPr>
          <p:cNvPr id="7" name="Image 1" descr="Hitachi Energy CIGRE 2026 现场照片 85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504" y="2148840"/>
            <a:ext cx="2590800" cy="1943100"/>
          </a:xfrm>
          <a:prstGeom prst="rect">
            <a:avLst/>
          </a:prstGeom>
        </p:spPr>
      </p:pic>
      <p:pic>
        <p:nvPicPr>
          <p:cNvPr id="8" name="Image 2" descr="Hitachi Energy CIGRE 2026 现场照片 86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9432" y="2148840"/>
            <a:ext cx="2590800" cy="1943100"/>
          </a:xfrm>
          <a:prstGeom prst="rect">
            <a:avLst/>
          </a:prstGeom>
        </p:spPr>
      </p:pic>
      <p:pic>
        <p:nvPicPr>
          <p:cNvPr id="9" name="Image 3" descr="Hitachi Energy CIGRE 2026 现场照片 87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9576" y="4274820"/>
            <a:ext cx="2590800" cy="1943100"/>
          </a:xfrm>
          <a:prstGeom prst="rect">
            <a:avLst/>
          </a:prstGeom>
        </p:spPr>
      </p:pic>
      <p:pic>
        <p:nvPicPr>
          <p:cNvPr id="10" name="Image 4" descr="Hitachi Energy CIGRE 2026 现场照片 539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4504" y="4274820"/>
            <a:ext cx="2590800" cy="1943100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10149840" y="38404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1/1</a:t>
            </a:r>
            <a:endParaRPr lang="en-US" sz="800" dirty="0"/>
          </a:p>
        </p:txBody>
      </p:sp>
      <p:sp>
        <p:nvSpPr>
          <p:cNvPr id="12" name="Text 5"/>
          <p:cNvSpPr/>
          <p:nvPr/>
        </p:nvSpPr>
        <p:spPr>
          <a:xfrm>
            <a:off x="10835640" y="6510528"/>
            <a:ext cx="777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14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56616"/>
            <a:ext cx="1028700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Siemens：数字电网与保护自动化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594360" y="905256"/>
            <a:ext cx="11018520" cy="0"/>
          </a:xfrm>
          <a:prstGeom prst="line">
            <a:avLst/>
          </a:prstGeom>
          <a:noFill/>
          <a:ln w="12700">
            <a:solidFill>
              <a:srgbClr val="B7B7B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40664" y="1170432"/>
            <a:ext cx="1554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核心观点：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40664" y="1435608"/>
            <a:ext cx="10652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Siemens 同时从 SIPROTEC 设备、多厂商互操作和工程测试展示 IEC 61850，重点由通信兼容扩展到配置、验证与全生命周期一致性。</a:t>
            </a:r>
            <a:endParaRPr lang="en-US" sz="1400" dirty="0"/>
          </a:p>
        </p:txBody>
      </p:sp>
      <p:pic>
        <p:nvPicPr>
          <p:cNvPr id="6" name="Image 0" descr="Siemens CIGRE 2026 现场照片 77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40901" y="2148840"/>
            <a:ext cx="1457325" cy="1943100"/>
          </a:xfrm>
          <a:prstGeom prst="rect">
            <a:avLst/>
          </a:prstGeom>
        </p:spPr>
      </p:pic>
      <p:pic>
        <p:nvPicPr>
          <p:cNvPr id="7" name="Image 1" descr="Siemens CIGRE 2026 现场照片 78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1582" y="2148840"/>
            <a:ext cx="1457325" cy="1943100"/>
          </a:xfrm>
          <a:prstGeom prst="rect">
            <a:avLst/>
          </a:prstGeom>
        </p:spPr>
      </p:pic>
      <p:pic>
        <p:nvPicPr>
          <p:cNvPr id="8" name="Image 2" descr="Siemens CIGRE 2026 现场照片 79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4164" y="4274820"/>
            <a:ext cx="2590800" cy="1943100"/>
          </a:xfrm>
          <a:prstGeom prst="rect">
            <a:avLst/>
          </a:prstGeom>
        </p:spPr>
      </p:pic>
      <p:pic>
        <p:nvPicPr>
          <p:cNvPr id="9" name="Image 3" descr="Siemens CIGRE 2026 现场照片 80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1582" y="4274820"/>
            <a:ext cx="1457325" cy="1943100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10149840" y="38404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1/1</a:t>
            </a:r>
            <a:endParaRPr lang="en-US" sz="800" dirty="0"/>
          </a:p>
        </p:txBody>
      </p:sp>
      <p:sp>
        <p:nvSpPr>
          <p:cNvPr id="11" name="Text 5"/>
          <p:cNvSpPr/>
          <p:nvPr/>
        </p:nvSpPr>
        <p:spPr>
          <a:xfrm>
            <a:off x="10835640" y="6510528"/>
            <a:ext cx="777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56616"/>
            <a:ext cx="1028700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华为电力军团：以云、网、边、端和生态能力进入电力行业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594360" y="905256"/>
            <a:ext cx="11018520" cy="0"/>
          </a:xfrm>
          <a:prstGeom prst="line">
            <a:avLst/>
          </a:prstGeom>
          <a:noFill/>
          <a:ln w="12700">
            <a:solidFill>
              <a:srgbClr val="B7B7B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40664" y="1197864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核心观点：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40664" y="1527048"/>
            <a:ext cx="106619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华为电力军团不是单一保护装置产品线，而是把通信、计算、存储、云、数据平台与行业伙伴能力组合为面向电力场景的 ICT 底座和解决方案体系。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40664" y="2249424"/>
            <a:ext cx="106619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端侧连接传感器、计量、控制器和现场设备；边缘侧承担就地计算、协议接入和低时延应用；通信网络提供站内、配网与广域连接；云与数据平台支持跨站点运营、数据汇聚和集中管理。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40664" y="2971800"/>
            <a:ext cx="106619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现场展示覆盖电力 ICT、智能配电、云边端生态、配电台区运行和新能源集中控制，说明其切入点是支撑电网数字化运营，而不是替代传统继电保护厂商的全部装置能力。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40664" y="3694176"/>
            <a:ext cx="106619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结论：华为的核心任务是把通用 ICT 能力转化为满足电力实时性、安全分区、可靠性和长期运维要求的行业平台，并与设备厂商、集成商和应用伙伴形成交付闭环。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0835640" y="6510528"/>
            <a:ext cx="777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16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56616"/>
            <a:ext cx="1028700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华为：电力 ICT、智能配电与云边端协同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594360" y="905256"/>
            <a:ext cx="11018520" cy="0"/>
          </a:xfrm>
          <a:prstGeom prst="line">
            <a:avLst/>
          </a:prstGeom>
          <a:noFill/>
          <a:ln w="12700">
            <a:solidFill>
              <a:srgbClr val="B7B7B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40664" y="1170432"/>
            <a:ext cx="1554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核心观点：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40664" y="1435608"/>
            <a:ext cx="10652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华为电力军团以通信、计算、存储、云和数据平台为 ICT 底座，通过云、边、端协同承载智能配电、台区运行和新能源集中控制，并与行业伙伴共同完成应用交付。</a:t>
            </a:r>
            <a:endParaRPr lang="en-US" sz="1400" dirty="0"/>
          </a:p>
        </p:txBody>
      </p:sp>
      <p:pic>
        <p:nvPicPr>
          <p:cNvPr id="6" name="Image 0" descr="华为 CIGRE 2026 现场照片 555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" y="2160270"/>
            <a:ext cx="2560320" cy="1920240"/>
          </a:xfrm>
          <a:prstGeom prst="rect">
            <a:avLst/>
          </a:prstGeom>
        </p:spPr>
      </p:pic>
      <p:pic>
        <p:nvPicPr>
          <p:cNvPr id="7" name="Image 1" descr="华为 CIGRE 2026 现场照片 558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7929" y="2148840"/>
            <a:ext cx="1457325" cy="1943100"/>
          </a:xfrm>
          <a:prstGeom prst="rect">
            <a:avLst/>
          </a:prstGeom>
        </p:spPr>
      </p:pic>
      <p:pic>
        <p:nvPicPr>
          <p:cNvPr id="8" name="Image 2" descr="华为 CIGRE 2026 现场照片 559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4554" y="2148840"/>
            <a:ext cx="1457325" cy="1943100"/>
          </a:xfrm>
          <a:prstGeom prst="rect">
            <a:avLst/>
          </a:prstGeom>
        </p:spPr>
      </p:pic>
      <p:pic>
        <p:nvPicPr>
          <p:cNvPr id="9" name="Image 3" descr="华为 CIGRE 2026 现场照片 560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9680" y="2160270"/>
            <a:ext cx="2560320" cy="1920240"/>
          </a:xfrm>
          <a:prstGeom prst="rect">
            <a:avLst/>
          </a:prstGeom>
        </p:spPr>
      </p:pic>
      <p:pic>
        <p:nvPicPr>
          <p:cNvPr id="10" name="Image 4" descr="华为 CIGRE 2026 现场照片 554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808" y="4286250"/>
            <a:ext cx="2560320" cy="1920240"/>
          </a:xfrm>
          <a:prstGeom prst="rect">
            <a:avLst/>
          </a:prstGeom>
        </p:spPr>
      </p:pic>
      <p:pic>
        <p:nvPicPr>
          <p:cNvPr id="11" name="Image 5" descr="华为 CIGRE 2026 现场照片 556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6432" y="4286250"/>
            <a:ext cx="2560320" cy="1920240"/>
          </a:xfrm>
          <a:prstGeom prst="rect">
            <a:avLst/>
          </a:prstGeom>
        </p:spPr>
      </p:pic>
      <p:pic>
        <p:nvPicPr>
          <p:cNvPr id="12" name="Image 6" descr="华为 CIGRE 2026 现场照片 557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3056" y="4286250"/>
            <a:ext cx="2560320" cy="1920240"/>
          </a:xfrm>
          <a:prstGeom prst="rect">
            <a:avLst/>
          </a:prstGeom>
        </p:spPr>
      </p:pic>
      <p:pic>
        <p:nvPicPr>
          <p:cNvPr id="13" name="Image 7" descr="华为 CIGRE 2026 现场照片 562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9680" y="4286250"/>
            <a:ext cx="2560320" cy="1920240"/>
          </a:xfrm>
          <a:prstGeom prst="rect">
            <a:avLst/>
          </a:prstGeom>
        </p:spPr>
      </p:pic>
      <p:sp>
        <p:nvSpPr>
          <p:cNvPr id="14" name="Text 4"/>
          <p:cNvSpPr/>
          <p:nvPr/>
        </p:nvSpPr>
        <p:spPr>
          <a:xfrm>
            <a:off x="10149840" y="38404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1/2</a:t>
            </a:r>
            <a:endParaRPr lang="en-US" sz="800" dirty="0"/>
          </a:p>
        </p:txBody>
      </p:sp>
      <p:sp>
        <p:nvSpPr>
          <p:cNvPr id="15" name="Text 5"/>
          <p:cNvSpPr/>
          <p:nvPr/>
        </p:nvSpPr>
        <p:spPr>
          <a:xfrm>
            <a:off x="10835640" y="6510528"/>
            <a:ext cx="777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17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56616"/>
            <a:ext cx="1028700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华为：电力 ICT、智能配电与云边端协同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594360" y="905256"/>
            <a:ext cx="11018520" cy="0"/>
          </a:xfrm>
          <a:prstGeom prst="line">
            <a:avLst/>
          </a:prstGeom>
          <a:noFill/>
          <a:ln w="12700">
            <a:solidFill>
              <a:srgbClr val="B7B7B7"/>
            </a:solidFill>
            <a:prstDash val="solid"/>
          </a:ln>
        </p:spPr>
      </p:sp>
      <p:pic>
        <p:nvPicPr>
          <p:cNvPr id="4" name="Image 0" descr="华为 CIGRE 2026 现场照片 561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13864" y="1078992"/>
            <a:ext cx="7363968" cy="552297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56616"/>
            <a:ext cx="1028700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其他：设计仿真、系统稳定、资产运维与智能化工具并行发展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594360" y="905256"/>
            <a:ext cx="11018520" cy="0"/>
          </a:xfrm>
          <a:prstGeom prst="line">
            <a:avLst/>
          </a:prstGeom>
          <a:noFill/>
          <a:ln w="12700">
            <a:solidFill>
              <a:srgbClr val="B7B7B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40664" y="1197864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核心观点：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40664" y="1527048"/>
            <a:ext cx="10661904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ETAP：以统一模型贯通设计、离线仿真、实时运行、配网分析和微网优化，体现从工程工具向运行平台延伸的路线。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40664" y="2039112"/>
            <a:ext cx="106619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南瑞继保：重点展示构网型储能、STATCOM 等高比例新能源系统支撑方案，关注弱电网条件下的稳定控制和装备选型。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40664" y="2761488"/>
            <a:ext cx="106619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SEL：以保护、自动化与控制的完整实物系统为主，强调可靠、清晰、可工程化的现场交付，并开始引入保护知识管理工具。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40664" y="3483864"/>
            <a:ext cx="106619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GE Vernova、Hitachi Energy 与 Siemens：在主线方案之外进一步覆盖 OT 网络安全、资产状态、设备 Web 运维、电网规划、AI 辅助分析和知识服务。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40664" y="4206240"/>
            <a:ext cx="1066190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结论：行业数字化不只有虚拟化保护一条路径，模型贯通、系统稳定、资产管理、网络安全和工程知识数字化同样正在形成平台能力。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0835640" y="6510528"/>
            <a:ext cx="777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19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56616"/>
            <a:ext cx="1028700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ABB：集中式与软件化保护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594360" y="905256"/>
            <a:ext cx="11018520" cy="0"/>
          </a:xfrm>
          <a:prstGeom prst="line">
            <a:avLst/>
          </a:prstGeom>
          <a:noFill/>
          <a:ln w="12700">
            <a:solidFill>
              <a:srgbClr val="B7B7B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40664" y="1170432"/>
            <a:ext cx="1554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核心观点：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40664" y="1435608"/>
            <a:ext cx="10652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ABB 在同一体系中并列馈线级 IED、SSC600 集中式保护、SSC600 SW 软件化保护和站控 SCADA，路线重点是保留既有设备的同时逐步把保护功能集中化、软件化。</a:t>
            </a:r>
            <a:endParaRPr lang="en-US" sz="1400" dirty="0"/>
          </a:p>
        </p:txBody>
      </p:sp>
      <p:pic>
        <p:nvPicPr>
          <p:cNvPr id="6" name="Image 0" descr="ABB CIGRE 2026 现场照片 475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68040" y="2148840"/>
            <a:ext cx="5425440" cy="40690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149840" y="38404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1/1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10835640" y="6510528"/>
            <a:ext cx="777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56616"/>
            <a:ext cx="1028700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ETAP：设计—仿真—实时运行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594360" y="905256"/>
            <a:ext cx="11018520" cy="0"/>
          </a:xfrm>
          <a:prstGeom prst="line">
            <a:avLst/>
          </a:prstGeom>
          <a:noFill/>
          <a:ln w="12700">
            <a:solidFill>
              <a:srgbClr val="B7B7B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40664" y="1170432"/>
            <a:ext cx="1554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核心观点：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40664" y="1435608"/>
            <a:ext cx="10652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ETAP 用统一电气模型贯通设计、离线仿真、实时监控、配网分析和微网优化，体现工程工具向实时运行平台延伸的路线。</a:t>
            </a:r>
            <a:endParaRPr lang="en-US" sz="1400" dirty="0"/>
          </a:p>
        </p:txBody>
      </p:sp>
      <p:pic>
        <p:nvPicPr>
          <p:cNvPr id="6" name="Image 0" descr="ETAP CIGRE 2026 现场照片 452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54855" y="2148840"/>
            <a:ext cx="3051810" cy="40690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149840" y="38404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1/1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10835640" y="6510528"/>
            <a:ext cx="777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56616"/>
            <a:ext cx="1028700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GE Vernova：OT 网络安全、资产管理与系统支撑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594360" y="905256"/>
            <a:ext cx="11018520" cy="0"/>
          </a:xfrm>
          <a:prstGeom prst="line">
            <a:avLst/>
          </a:prstGeom>
          <a:noFill/>
          <a:ln w="12700">
            <a:solidFill>
              <a:srgbClr val="B7B7B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40664" y="1170432"/>
            <a:ext cx="1554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核心观点：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40664" y="1435608"/>
            <a:ext cx="10652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GE 在主线之外把边缘平台、OT 网络安全、资产管理、柔性并网和新能源稳定支撑纳入同一数字电网产品组合。</a:t>
            </a:r>
            <a:endParaRPr lang="en-US" sz="1400" dirty="0"/>
          </a:p>
        </p:txBody>
      </p:sp>
      <p:pic>
        <p:nvPicPr>
          <p:cNvPr id="6" name="Image 0" descr="GE Vernova CIGRE 2026 现场照片 51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" y="2160270"/>
            <a:ext cx="2560320" cy="1920240"/>
          </a:xfrm>
          <a:prstGeom prst="rect">
            <a:avLst/>
          </a:prstGeom>
        </p:spPr>
      </p:pic>
      <p:pic>
        <p:nvPicPr>
          <p:cNvPr id="7" name="Image 1" descr="GE Vernova CIGRE 2026 现场照片 62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6432" y="2160270"/>
            <a:ext cx="2560320" cy="1920240"/>
          </a:xfrm>
          <a:prstGeom prst="rect">
            <a:avLst/>
          </a:prstGeom>
        </p:spPr>
      </p:pic>
      <p:pic>
        <p:nvPicPr>
          <p:cNvPr id="8" name="Image 2" descr="GE Vernova CIGRE 2026 现场照片 63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3056" y="2160270"/>
            <a:ext cx="2560320" cy="1920240"/>
          </a:xfrm>
          <a:prstGeom prst="rect">
            <a:avLst/>
          </a:prstGeom>
        </p:spPr>
      </p:pic>
      <p:pic>
        <p:nvPicPr>
          <p:cNvPr id="9" name="Image 3" descr="GE Vernova CIGRE 2026 现场照片 64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9680" y="2160270"/>
            <a:ext cx="2560320" cy="1920240"/>
          </a:xfrm>
          <a:prstGeom prst="rect">
            <a:avLst/>
          </a:prstGeom>
        </p:spPr>
      </p:pic>
      <p:pic>
        <p:nvPicPr>
          <p:cNvPr id="10" name="Image 4" descr="GE Vernova CIGRE 2026 现场照片 65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808" y="4286250"/>
            <a:ext cx="2560320" cy="1920240"/>
          </a:xfrm>
          <a:prstGeom prst="rect">
            <a:avLst/>
          </a:prstGeom>
        </p:spPr>
      </p:pic>
      <p:pic>
        <p:nvPicPr>
          <p:cNvPr id="11" name="Image 5" descr="GE Vernova CIGRE 2026 现场照片 66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6432" y="4286250"/>
            <a:ext cx="2560320" cy="1920240"/>
          </a:xfrm>
          <a:prstGeom prst="rect">
            <a:avLst/>
          </a:prstGeom>
        </p:spPr>
      </p:pic>
      <p:pic>
        <p:nvPicPr>
          <p:cNvPr id="12" name="Image 6" descr="GE Vernova CIGRE 2026 现场照片 67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3056" y="4286250"/>
            <a:ext cx="2560320" cy="1920240"/>
          </a:xfrm>
          <a:prstGeom prst="rect">
            <a:avLst/>
          </a:prstGeom>
        </p:spPr>
      </p:pic>
      <p:pic>
        <p:nvPicPr>
          <p:cNvPr id="13" name="Image 7" descr="GE Vernova CIGRE 2026 现场照片 68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9680" y="4286250"/>
            <a:ext cx="2560320" cy="1920240"/>
          </a:xfrm>
          <a:prstGeom prst="rect">
            <a:avLst/>
          </a:prstGeom>
        </p:spPr>
      </p:pic>
      <p:sp>
        <p:nvSpPr>
          <p:cNvPr id="14" name="Text 4"/>
          <p:cNvSpPr/>
          <p:nvPr/>
        </p:nvSpPr>
        <p:spPr>
          <a:xfrm>
            <a:off x="10149840" y="38404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1/2</a:t>
            </a:r>
            <a:endParaRPr lang="en-US" sz="800" dirty="0"/>
          </a:p>
        </p:txBody>
      </p:sp>
      <p:sp>
        <p:nvSpPr>
          <p:cNvPr id="15" name="Text 5"/>
          <p:cNvSpPr/>
          <p:nvPr/>
        </p:nvSpPr>
        <p:spPr>
          <a:xfrm>
            <a:off x="10835640" y="6510528"/>
            <a:ext cx="777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21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56616"/>
            <a:ext cx="1028700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GE Vernova：OT 网络安全、资产管理与系统支撑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594360" y="905256"/>
            <a:ext cx="11018520" cy="0"/>
          </a:xfrm>
          <a:prstGeom prst="line">
            <a:avLst/>
          </a:prstGeom>
          <a:noFill/>
          <a:ln w="12700">
            <a:solidFill>
              <a:srgbClr val="B7B7B7"/>
            </a:solidFill>
            <a:prstDash val="solid"/>
          </a:ln>
        </p:spPr>
      </p:sp>
      <p:pic>
        <p:nvPicPr>
          <p:cNvPr id="4" name="Image 0" descr="GE Vernova CIGRE 2026 现场照片 70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6361" y="1078992"/>
            <a:ext cx="1722120" cy="1291590"/>
          </a:xfrm>
          <a:prstGeom prst="rect">
            <a:avLst/>
          </a:prstGeom>
        </p:spPr>
      </p:pic>
      <p:pic>
        <p:nvPicPr>
          <p:cNvPr id="5" name="Image 1" descr="GE Vernova CIGRE 2026 现场照片 71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979" y="1078992"/>
            <a:ext cx="1722120" cy="1291590"/>
          </a:xfrm>
          <a:prstGeom prst="rect">
            <a:avLst/>
          </a:prstGeom>
        </p:spPr>
      </p:pic>
      <p:pic>
        <p:nvPicPr>
          <p:cNvPr id="6" name="Image 2" descr="GE Vernova CIGRE 2026 现场照片 73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7597" y="1078992"/>
            <a:ext cx="1722120" cy="1291590"/>
          </a:xfrm>
          <a:prstGeom prst="rect">
            <a:avLst/>
          </a:prstGeom>
        </p:spPr>
      </p:pic>
      <p:pic>
        <p:nvPicPr>
          <p:cNvPr id="7" name="Image 3" descr="GE Vernova CIGRE 2026 现场照片 369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3214" y="1078992"/>
            <a:ext cx="1722120" cy="1291590"/>
          </a:xfrm>
          <a:prstGeom prst="rect">
            <a:avLst/>
          </a:prstGeom>
        </p:spPr>
      </p:pic>
      <p:pic>
        <p:nvPicPr>
          <p:cNvPr id="8" name="Image 4" descr="GE Vernova CIGRE 2026 现场照片 370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361" y="2489454"/>
            <a:ext cx="1722120" cy="1291590"/>
          </a:xfrm>
          <a:prstGeom prst="rect">
            <a:avLst/>
          </a:prstGeom>
        </p:spPr>
      </p:pic>
      <p:pic>
        <p:nvPicPr>
          <p:cNvPr id="9" name="Image 5" descr="GE Vernova CIGRE 2026 现场照片 371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1979" y="2489454"/>
            <a:ext cx="1722120" cy="1291590"/>
          </a:xfrm>
          <a:prstGeom prst="rect">
            <a:avLst/>
          </a:prstGeom>
        </p:spPr>
      </p:pic>
      <p:pic>
        <p:nvPicPr>
          <p:cNvPr id="10" name="Image 6" descr="GE Vernova CIGRE 2026 现场照片 372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7597" y="2489454"/>
            <a:ext cx="1722120" cy="1291590"/>
          </a:xfrm>
          <a:prstGeom prst="rect">
            <a:avLst/>
          </a:prstGeom>
        </p:spPr>
      </p:pic>
      <p:pic>
        <p:nvPicPr>
          <p:cNvPr id="11" name="Image 7" descr="GE Vernova CIGRE 2026 现场照片 373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63214" y="2489454"/>
            <a:ext cx="1722120" cy="1291590"/>
          </a:xfrm>
          <a:prstGeom prst="rect">
            <a:avLst/>
          </a:prstGeom>
        </p:spPr>
      </p:pic>
      <p:pic>
        <p:nvPicPr>
          <p:cNvPr id="12" name="Image 8" descr="GE Vernova CIGRE 2026 现场照片 374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6361" y="3899916"/>
            <a:ext cx="1722120" cy="1291590"/>
          </a:xfrm>
          <a:prstGeom prst="rect">
            <a:avLst/>
          </a:prstGeom>
        </p:spPr>
      </p:pic>
      <p:pic>
        <p:nvPicPr>
          <p:cNvPr id="13" name="Image 9" descr="GE Vernova CIGRE 2026 现场照片 375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91979" y="3899916"/>
            <a:ext cx="1722120" cy="1291590"/>
          </a:xfrm>
          <a:prstGeom prst="rect">
            <a:avLst/>
          </a:prstGeom>
        </p:spPr>
      </p:pic>
      <p:pic>
        <p:nvPicPr>
          <p:cNvPr id="14" name="Image 10" descr="GE Vernova CIGRE 2026 现场照片 376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77597" y="3899916"/>
            <a:ext cx="1722120" cy="1291590"/>
          </a:xfrm>
          <a:prstGeom prst="rect">
            <a:avLst/>
          </a:prstGeom>
        </p:spPr>
      </p:pic>
      <p:pic>
        <p:nvPicPr>
          <p:cNvPr id="15" name="Image 11" descr="GE Vernova CIGRE 2026 现场照片 377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63214" y="3899916"/>
            <a:ext cx="1722120" cy="1291590"/>
          </a:xfrm>
          <a:prstGeom prst="rect">
            <a:avLst/>
          </a:prstGeom>
        </p:spPr>
      </p:pic>
      <p:pic>
        <p:nvPicPr>
          <p:cNvPr id="16" name="Image 12" descr="GE Vernova CIGRE 2026 现场照片 236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6361" y="5310378"/>
            <a:ext cx="1722120" cy="129159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56616"/>
            <a:ext cx="1028700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Hitachi Energy：资产监测与 OT 网络安全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594360" y="905256"/>
            <a:ext cx="11018520" cy="0"/>
          </a:xfrm>
          <a:prstGeom prst="line">
            <a:avLst/>
          </a:prstGeom>
          <a:noFill/>
          <a:ln w="12700">
            <a:solidFill>
              <a:srgbClr val="B7B7B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40664" y="1170432"/>
            <a:ext cx="1554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核心观点：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40664" y="1435608"/>
            <a:ext cx="10652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Hitachi Energy 把资产状态监测与 OT 网络安全纳入数字化运维，强调设备健康、风险感知和维护决策协同。</a:t>
            </a:r>
            <a:endParaRPr lang="en-US" sz="1400" dirty="0"/>
          </a:p>
        </p:txBody>
      </p:sp>
      <p:pic>
        <p:nvPicPr>
          <p:cNvPr id="6" name="Image 0" descr="Hitachi Energy CIGRE 2026 现场照片 477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40901" y="2148840"/>
            <a:ext cx="1457325" cy="1943100"/>
          </a:xfrm>
          <a:prstGeom prst="rect">
            <a:avLst/>
          </a:prstGeom>
        </p:spPr>
      </p:pic>
      <p:pic>
        <p:nvPicPr>
          <p:cNvPr id="7" name="Image 1" descr="Hitachi Energy CIGRE 2026 现场照片 478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1582" y="2148840"/>
            <a:ext cx="1457325" cy="1943100"/>
          </a:xfrm>
          <a:prstGeom prst="rect">
            <a:avLst/>
          </a:prstGeom>
        </p:spPr>
      </p:pic>
      <p:pic>
        <p:nvPicPr>
          <p:cNvPr id="8" name="Image 2" descr="Hitachi Energy CIGRE 2026 现场照片 479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4164" y="4274820"/>
            <a:ext cx="2590800" cy="194310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0149840" y="38404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1/1</a:t>
            </a:r>
            <a:endParaRPr lang="en-US" sz="800" dirty="0"/>
          </a:p>
        </p:txBody>
      </p:sp>
      <p:sp>
        <p:nvSpPr>
          <p:cNvPr id="10" name="Text 5"/>
          <p:cNvSpPr/>
          <p:nvPr/>
        </p:nvSpPr>
        <p:spPr>
          <a:xfrm>
            <a:off x="10835640" y="6510528"/>
            <a:ext cx="777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23</a:t>
            </a:r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56616"/>
            <a:ext cx="1028700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南瑞继保：新能源系统稳定支撑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594360" y="905256"/>
            <a:ext cx="11018520" cy="0"/>
          </a:xfrm>
          <a:prstGeom prst="line">
            <a:avLst/>
          </a:prstGeom>
          <a:noFill/>
          <a:ln w="12700">
            <a:solidFill>
              <a:srgbClr val="B7B7B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40664" y="1170432"/>
            <a:ext cx="1554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核心观点：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40664" y="1435608"/>
            <a:ext cx="10652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南瑞继保围绕构网型储能、STATCOM 等装备讨论高比例新能源条件下的稳定支撑，重点在弱电网适应、动态性能和控制策略选择。</a:t>
            </a:r>
            <a:endParaRPr lang="en-US" sz="1400" dirty="0"/>
          </a:p>
        </p:txBody>
      </p:sp>
      <p:pic>
        <p:nvPicPr>
          <p:cNvPr id="6" name="Image 0" descr="南瑞继保 CIGRE 2026 现场照片 241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79576" y="2148840"/>
            <a:ext cx="2590800" cy="1943100"/>
          </a:xfrm>
          <a:prstGeom prst="rect">
            <a:avLst/>
          </a:prstGeom>
        </p:spPr>
      </p:pic>
      <p:pic>
        <p:nvPicPr>
          <p:cNvPr id="7" name="Image 1" descr="南瑞继保 CIGRE 2026 现场照片 242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504" y="2148840"/>
            <a:ext cx="2590800" cy="1943100"/>
          </a:xfrm>
          <a:prstGeom prst="rect">
            <a:avLst/>
          </a:prstGeom>
        </p:spPr>
      </p:pic>
      <p:pic>
        <p:nvPicPr>
          <p:cNvPr id="8" name="Image 2" descr="南瑞继保 CIGRE 2026 现场照片 243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9432" y="2148840"/>
            <a:ext cx="2590800" cy="1943100"/>
          </a:xfrm>
          <a:prstGeom prst="rect">
            <a:avLst/>
          </a:prstGeom>
        </p:spPr>
      </p:pic>
      <p:pic>
        <p:nvPicPr>
          <p:cNvPr id="9" name="Image 3" descr="南瑞继保 CIGRE 2026 现场照片 244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9576" y="4274820"/>
            <a:ext cx="2590800" cy="1943100"/>
          </a:xfrm>
          <a:prstGeom prst="rect">
            <a:avLst/>
          </a:prstGeom>
        </p:spPr>
      </p:pic>
      <p:pic>
        <p:nvPicPr>
          <p:cNvPr id="10" name="Image 4" descr="南瑞继保 CIGRE 2026 现场照片 245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4504" y="4274820"/>
            <a:ext cx="2590800" cy="1943100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10149840" y="38404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1/1</a:t>
            </a:r>
            <a:endParaRPr lang="en-US" sz="800" dirty="0"/>
          </a:p>
        </p:txBody>
      </p:sp>
      <p:sp>
        <p:nvSpPr>
          <p:cNvPr id="12" name="Text 5"/>
          <p:cNvSpPr/>
          <p:nvPr/>
        </p:nvSpPr>
        <p:spPr>
          <a:xfrm>
            <a:off x="10835640" y="6510528"/>
            <a:ext cx="777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24</a:t>
            </a:r>
            <a:endParaRPr lang="en-US" sz="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56616"/>
            <a:ext cx="1028700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SEL：保护、自动化与控制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594360" y="905256"/>
            <a:ext cx="11018520" cy="0"/>
          </a:xfrm>
          <a:prstGeom prst="line">
            <a:avLst/>
          </a:prstGeom>
          <a:noFill/>
          <a:ln w="12700">
            <a:solidFill>
              <a:srgbClr val="B7B7B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40664" y="1170432"/>
            <a:ext cx="1554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核心观点：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40664" y="1435608"/>
            <a:ext cx="10652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SEL 以保护、自动化、通信与控制实物系统突出可靠、清晰、可工程化的现场交付，并开始用 AI 工具辅助保护知识管理。</a:t>
            </a:r>
            <a:endParaRPr lang="en-US" sz="1400" dirty="0"/>
          </a:p>
        </p:txBody>
      </p:sp>
      <p:pic>
        <p:nvPicPr>
          <p:cNvPr id="6" name="Image 0" descr="SEL CIGRE 2026 现场照片 435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40901" y="2148840"/>
            <a:ext cx="1457325" cy="1943100"/>
          </a:xfrm>
          <a:prstGeom prst="rect">
            <a:avLst/>
          </a:prstGeom>
        </p:spPr>
      </p:pic>
      <p:pic>
        <p:nvPicPr>
          <p:cNvPr id="7" name="Image 1" descr="SEL CIGRE 2026 现场照片 436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1582" y="2148840"/>
            <a:ext cx="1457325" cy="1943100"/>
          </a:xfrm>
          <a:prstGeom prst="rect">
            <a:avLst/>
          </a:prstGeom>
        </p:spPr>
      </p:pic>
      <p:pic>
        <p:nvPicPr>
          <p:cNvPr id="8" name="Image 2" descr="SEL CIGRE 2026 现场照片 325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4164" y="4274820"/>
            <a:ext cx="2590800" cy="194310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0149840" y="38404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1/1</a:t>
            </a:r>
            <a:endParaRPr lang="en-US" sz="800" dirty="0"/>
          </a:p>
        </p:txBody>
      </p:sp>
      <p:sp>
        <p:nvSpPr>
          <p:cNvPr id="10" name="Text 5"/>
          <p:cNvSpPr/>
          <p:nvPr/>
        </p:nvSpPr>
        <p:spPr>
          <a:xfrm>
            <a:off x="10835640" y="6510528"/>
            <a:ext cx="777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25</a:t>
            </a:r>
            <a:endParaRPr lang="en-US" sz="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56616"/>
            <a:ext cx="1028700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Siemens：运维、规划与知识服务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594360" y="905256"/>
            <a:ext cx="11018520" cy="0"/>
          </a:xfrm>
          <a:prstGeom prst="line">
            <a:avLst/>
          </a:prstGeom>
          <a:noFill/>
          <a:ln w="12700">
            <a:solidFill>
              <a:srgbClr val="B7B7B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40664" y="1170432"/>
            <a:ext cx="1554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核心观点：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40664" y="1435608"/>
            <a:ext cx="10652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Siemens 的扩展展示从设备 Web 运维和实时诊断延伸到电网规划、资产分析、知识门户与专业培训，数字化服务覆盖资产全生命周期。</a:t>
            </a:r>
            <a:endParaRPr lang="en-US" sz="1400" dirty="0"/>
          </a:p>
        </p:txBody>
      </p:sp>
      <p:pic>
        <p:nvPicPr>
          <p:cNvPr id="6" name="Image 0" descr="Siemens CIGRE 2026 现场照片 74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" y="2160270"/>
            <a:ext cx="2560320" cy="1920240"/>
          </a:xfrm>
          <a:prstGeom prst="rect">
            <a:avLst/>
          </a:prstGeom>
        </p:spPr>
      </p:pic>
      <p:pic>
        <p:nvPicPr>
          <p:cNvPr id="7" name="Image 1" descr="Siemens CIGRE 2026 现场照片 81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6432" y="2160270"/>
            <a:ext cx="2560320" cy="1920240"/>
          </a:xfrm>
          <a:prstGeom prst="rect">
            <a:avLst/>
          </a:prstGeom>
        </p:spPr>
      </p:pic>
      <p:pic>
        <p:nvPicPr>
          <p:cNvPr id="8" name="Image 2" descr="Siemens CIGRE 2026 现场照片 82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4554" y="2148840"/>
            <a:ext cx="1457325" cy="1943100"/>
          </a:xfrm>
          <a:prstGeom prst="rect">
            <a:avLst/>
          </a:prstGeom>
        </p:spPr>
      </p:pic>
      <p:pic>
        <p:nvPicPr>
          <p:cNvPr id="9" name="Image 3" descr="Siemens CIGRE 2026 现场照片 83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9680" y="2160270"/>
            <a:ext cx="2560320" cy="1920240"/>
          </a:xfrm>
          <a:prstGeom prst="rect">
            <a:avLst/>
          </a:prstGeom>
        </p:spPr>
      </p:pic>
      <p:pic>
        <p:nvPicPr>
          <p:cNvPr id="10" name="Image 4" descr="Siemens CIGRE 2026 现场照片 500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808" y="4286250"/>
            <a:ext cx="2560320" cy="1920240"/>
          </a:xfrm>
          <a:prstGeom prst="rect">
            <a:avLst/>
          </a:prstGeom>
        </p:spPr>
      </p:pic>
      <p:pic>
        <p:nvPicPr>
          <p:cNvPr id="11" name="Image 5" descr="Siemens CIGRE 2026 现场照片 488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6432" y="4286250"/>
            <a:ext cx="2560320" cy="1920240"/>
          </a:xfrm>
          <a:prstGeom prst="rect">
            <a:avLst/>
          </a:prstGeom>
        </p:spPr>
      </p:pic>
      <p:pic>
        <p:nvPicPr>
          <p:cNvPr id="12" name="Image 6" descr="Siemens CIGRE 2026 现场照片 481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3056" y="4286250"/>
            <a:ext cx="2560320" cy="1920240"/>
          </a:xfrm>
          <a:prstGeom prst="rect">
            <a:avLst/>
          </a:prstGeom>
        </p:spPr>
      </p:pic>
      <p:pic>
        <p:nvPicPr>
          <p:cNvPr id="13" name="Image 7" descr="Siemens CIGRE 2026 现场照片 487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9680" y="4286250"/>
            <a:ext cx="2560320" cy="1920240"/>
          </a:xfrm>
          <a:prstGeom prst="rect">
            <a:avLst/>
          </a:prstGeom>
        </p:spPr>
      </p:pic>
      <p:sp>
        <p:nvSpPr>
          <p:cNvPr id="14" name="Text 4"/>
          <p:cNvSpPr/>
          <p:nvPr/>
        </p:nvSpPr>
        <p:spPr>
          <a:xfrm>
            <a:off x="10149840" y="38404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1/2</a:t>
            </a:r>
            <a:endParaRPr lang="en-US" sz="800" dirty="0"/>
          </a:p>
        </p:txBody>
      </p:sp>
      <p:sp>
        <p:nvSpPr>
          <p:cNvPr id="15" name="Text 5"/>
          <p:cNvSpPr/>
          <p:nvPr/>
        </p:nvSpPr>
        <p:spPr>
          <a:xfrm>
            <a:off x="10835640" y="6510528"/>
            <a:ext cx="777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26</a:t>
            </a:r>
            <a:endParaRPr lang="en-US" sz="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56616"/>
            <a:ext cx="1028700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Siemens：运维、规划与知识服务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594360" y="905256"/>
            <a:ext cx="11018520" cy="0"/>
          </a:xfrm>
          <a:prstGeom prst="line">
            <a:avLst/>
          </a:prstGeom>
          <a:noFill/>
          <a:ln w="12700">
            <a:solidFill>
              <a:srgbClr val="B7B7B7"/>
            </a:solidFill>
            <a:prstDash val="solid"/>
          </a:ln>
        </p:spPr>
      </p:sp>
      <p:pic>
        <p:nvPicPr>
          <p:cNvPr id="4" name="Image 0" descr="Siemens CIGRE 2026 现场照片 483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4048" y="1392488"/>
            <a:ext cx="2766746" cy="2075059"/>
          </a:xfrm>
          <a:prstGeom prst="rect">
            <a:avLst/>
          </a:prstGeom>
        </p:spPr>
      </p:pic>
      <p:pic>
        <p:nvPicPr>
          <p:cNvPr id="5" name="Image 1" descr="Siemens CIGRE 2026 现场照片 332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9666" y="1392488"/>
            <a:ext cx="2766746" cy="2075059"/>
          </a:xfrm>
          <a:prstGeom prst="rect">
            <a:avLst/>
          </a:prstGeom>
        </p:spPr>
      </p:pic>
      <p:pic>
        <p:nvPicPr>
          <p:cNvPr id="6" name="Image 2" descr="Siemens CIGRE 2026 现场照片 484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5284" y="1392488"/>
            <a:ext cx="2766746" cy="2075059"/>
          </a:xfrm>
          <a:prstGeom prst="rect">
            <a:avLst/>
          </a:prstGeom>
        </p:spPr>
      </p:pic>
      <p:pic>
        <p:nvPicPr>
          <p:cNvPr id="7" name="Image 3" descr="Siemens CIGRE 2026 现场照片 485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0901" y="1392488"/>
            <a:ext cx="2766746" cy="2075059"/>
          </a:xfrm>
          <a:prstGeom prst="rect">
            <a:avLst/>
          </a:prstGeom>
        </p:spPr>
      </p:pic>
      <p:pic>
        <p:nvPicPr>
          <p:cNvPr id="8" name="Image 4" descr="Siemens CIGRE 2026 现场照片 486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048" y="4213412"/>
            <a:ext cx="2766746" cy="2075059"/>
          </a:xfrm>
          <a:prstGeom prst="rect">
            <a:avLst/>
          </a:prstGeom>
        </p:spPr>
      </p:pic>
      <p:pic>
        <p:nvPicPr>
          <p:cNvPr id="9" name="Image 5" descr="Siemens CIGRE 2026 现场照片 491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9666" y="4213412"/>
            <a:ext cx="2766746" cy="2075059"/>
          </a:xfrm>
          <a:prstGeom prst="rect">
            <a:avLst/>
          </a:prstGeom>
        </p:spPr>
      </p:pic>
      <p:pic>
        <p:nvPicPr>
          <p:cNvPr id="10" name="Image 6" descr="Siemens CIGRE 2026 现场照片 489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5284" y="4213412"/>
            <a:ext cx="2766746" cy="207505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56616"/>
            <a:ext cx="1028700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GE Vernova：控制室到边缘与软件定义保护平台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594360" y="905256"/>
            <a:ext cx="11018520" cy="0"/>
          </a:xfrm>
          <a:prstGeom prst="line">
            <a:avLst/>
          </a:prstGeom>
          <a:noFill/>
          <a:ln w="12700">
            <a:solidFill>
              <a:srgbClr val="B7B7B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40664" y="1170432"/>
            <a:ext cx="1554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核心观点：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40664" y="1435608"/>
            <a:ext cx="10652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GE Vernova 的产品化路线最完整：先以控制室到边缘的数字电网栈界定平台边界，再通过 GridBeats APS、UCP 和 vPAC/vIED 把保护、自动化、监测与通信组织为可组合的软件应用。</a:t>
            </a:r>
            <a:endParaRPr lang="en-US" sz="1400" dirty="0"/>
          </a:p>
        </p:txBody>
      </p:sp>
      <p:pic>
        <p:nvPicPr>
          <p:cNvPr id="6" name="Image 0" descr="GE Vernova CIGRE 2026 现场照片 61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" y="2160270"/>
            <a:ext cx="2560320" cy="1920240"/>
          </a:xfrm>
          <a:prstGeom prst="rect">
            <a:avLst/>
          </a:prstGeom>
        </p:spPr>
      </p:pic>
      <p:pic>
        <p:nvPicPr>
          <p:cNvPr id="7" name="Image 1" descr="GE Vernova CIGRE 2026 现场照片 69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6432" y="2160270"/>
            <a:ext cx="2560320" cy="1920240"/>
          </a:xfrm>
          <a:prstGeom prst="rect">
            <a:avLst/>
          </a:prstGeom>
        </p:spPr>
      </p:pic>
      <p:pic>
        <p:nvPicPr>
          <p:cNvPr id="8" name="Image 2" descr="GE Vernova CIGRE 2026 现场照片 344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3056" y="2160270"/>
            <a:ext cx="2560320" cy="1920240"/>
          </a:xfrm>
          <a:prstGeom prst="rect">
            <a:avLst/>
          </a:prstGeom>
        </p:spPr>
      </p:pic>
      <p:pic>
        <p:nvPicPr>
          <p:cNvPr id="9" name="Image 3" descr="GE Vernova CIGRE 2026 现场照片 345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9680" y="2160270"/>
            <a:ext cx="2560320" cy="1920240"/>
          </a:xfrm>
          <a:prstGeom prst="rect">
            <a:avLst/>
          </a:prstGeom>
        </p:spPr>
      </p:pic>
      <p:pic>
        <p:nvPicPr>
          <p:cNvPr id="10" name="Image 4" descr="GE Vernova CIGRE 2026 现场照片 346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808" y="4286250"/>
            <a:ext cx="2560320" cy="1920240"/>
          </a:xfrm>
          <a:prstGeom prst="rect">
            <a:avLst/>
          </a:prstGeom>
        </p:spPr>
      </p:pic>
      <p:pic>
        <p:nvPicPr>
          <p:cNvPr id="11" name="Image 5" descr="GE Vernova CIGRE 2026 现场照片 347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6432" y="4286250"/>
            <a:ext cx="2560320" cy="1920240"/>
          </a:xfrm>
          <a:prstGeom prst="rect">
            <a:avLst/>
          </a:prstGeom>
        </p:spPr>
      </p:pic>
      <p:pic>
        <p:nvPicPr>
          <p:cNvPr id="12" name="Image 6" descr="GE Vernova CIGRE 2026 现场照片 348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3056" y="4286250"/>
            <a:ext cx="2560320" cy="1920240"/>
          </a:xfrm>
          <a:prstGeom prst="rect">
            <a:avLst/>
          </a:prstGeom>
        </p:spPr>
      </p:pic>
      <p:pic>
        <p:nvPicPr>
          <p:cNvPr id="13" name="Image 7" descr="GE Vernova CIGRE 2026 现场照片 349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9680" y="4286250"/>
            <a:ext cx="2560320" cy="1920240"/>
          </a:xfrm>
          <a:prstGeom prst="rect">
            <a:avLst/>
          </a:prstGeom>
        </p:spPr>
      </p:pic>
      <p:sp>
        <p:nvSpPr>
          <p:cNvPr id="14" name="Text 4"/>
          <p:cNvSpPr/>
          <p:nvPr/>
        </p:nvSpPr>
        <p:spPr>
          <a:xfrm>
            <a:off x="10149840" y="38404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1/4</a:t>
            </a:r>
            <a:endParaRPr lang="en-US" sz="800" dirty="0"/>
          </a:p>
        </p:txBody>
      </p:sp>
      <p:sp>
        <p:nvSpPr>
          <p:cNvPr id="15" name="Text 5"/>
          <p:cNvSpPr/>
          <p:nvPr/>
        </p:nvSpPr>
        <p:spPr>
          <a:xfrm>
            <a:off x="10835640" y="6510528"/>
            <a:ext cx="777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56616"/>
            <a:ext cx="1028700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GE Vernova：控制室到边缘与软件定义保护平台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594360" y="905256"/>
            <a:ext cx="11018520" cy="0"/>
          </a:xfrm>
          <a:prstGeom prst="line">
            <a:avLst/>
          </a:prstGeom>
          <a:noFill/>
          <a:ln w="12700">
            <a:solidFill>
              <a:srgbClr val="B7B7B7"/>
            </a:solidFill>
            <a:prstDash val="solid"/>
          </a:ln>
        </p:spPr>
      </p:sp>
      <p:pic>
        <p:nvPicPr>
          <p:cNvPr id="4" name="Image 0" descr="GE Vernova CIGRE 2026 现场照片 350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6361" y="1078992"/>
            <a:ext cx="1722120" cy="1291590"/>
          </a:xfrm>
          <a:prstGeom prst="rect">
            <a:avLst/>
          </a:prstGeom>
        </p:spPr>
      </p:pic>
      <p:pic>
        <p:nvPicPr>
          <p:cNvPr id="5" name="Image 1" descr="GE Vernova CIGRE 2026 现场照片 351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979" y="1078992"/>
            <a:ext cx="1722120" cy="1291590"/>
          </a:xfrm>
          <a:prstGeom prst="rect">
            <a:avLst/>
          </a:prstGeom>
        </p:spPr>
      </p:pic>
      <p:pic>
        <p:nvPicPr>
          <p:cNvPr id="6" name="Image 2" descr="GE Vernova CIGRE 2026 现场照片 352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7597" y="1078992"/>
            <a:ext cx="1722120" cy="1291590"/>
          </a:xfrm>
          <a:prstGeom prst="rect">
            <a:avLst/>
          </a:prstGeom>
        </p:spPr>
      </p:pic>
      <p:pic>
        <p:nvPicPr>
          <p:cNvPr id="7" name="Image 3" descr="GE Vernova CIGRE 2026 现场照片 353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3214" y="1078992"/>
            <a:ext cx="1722120" cy="1291590"/>
          </a:xfrm>
          <a:prstGeom prst="rect">
            <a:avLst/>
          </a:prstGeom>
        </p:spPr>
      </p:pic>
      <p:pic>
        <p:nvPicPr>
          <p:cNvPr id="8" name="Image 4" descr="GE Vernova CIGRE 2026 现场照片 354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361" y="2489454"/>
            <a:ext cx="1722120" cy="1291590"/>
          </a:xfrm>
          <a:prstGeom prst="rect">
            <a:avLst/>
          </a:prstGeom>
        </p:spPr>
      </p:pic>
      <p:pic>
        <p:nvPicPr>
          <p:cNvPr id="9" name="Image 5" descr="GE Vernova CIGRE 2026 现场照片 355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1979" y="2489454"/>
            <a:ext cx="1722120" cy="1291590"/>
          </a:xfrm>
          <a:prstGeom prst="rect">
            <a:avLst/>
          </a:prstGeom>
        </p:spPr>
      </p:pic>
      <p:pic>
        <p:nvPicPr>
          <p:cNvPr id="10" name="Image 6" descr="GE Vernova CIGRE 2026 现场照片 356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7597" y="2489454"/>
            <a:ext cx="1722120" cy="1291590"/>
          </a:xfrm>
          <a:prstGeom prst="rect">
            <a:avLst/>
          </a:prstGeom>
        </p:spPr>
      </p:pic>
      <p:pic>
        <p:nvPicPr>
          <p:cNvPr id="11" name="Image 7" descr="GE Vernova CIGRE 2026 现场照片 357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63214" y="2489454"/>
            <a:ext cx="1722120" cy="1291590"/>
          </a:xfrm>
          <a:prstGeom prst="rect">
            <a:avLst/>
          </a:prstGeom>
        </p:spPr>
      </p:pic>
      <p:pic>
        <p:nvPicPr>
          <p:cNvPr id="12" name="Image 8" descr="GE Vernova CIGRE 2026 现场照片 358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6361" y="3899916"/>
            <a:ext cx="1722120" cy="1291590"/>
          </a:xfrm>
          <a:prstGeom prst="rect">
            <a:avLst/>
          </a:prstGeom>
        </p:spPr>
      </p:pic>
      <p:pic>
        <p:nvPicPr>
          <p:cNvPr id="13" name="Image 9" descr="GE Vernova CIGRE 2026 现场照片 359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91979" y="3899916"/>
            <a:ext cx="1722120" cy="1291590"/>
          </a:xfrm>
          <a:prstGeom prst="rect">
            <a:avLst/>
          </a:prstGeom>
        </p:spPr>
      </p:pic>
      <p:pic>
        <p:nvPicPr>
          <p:cNvPr id="14" name="Image 10" descr="GE Vernova CIGRE 2026 现场照片 360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77597" y="3899916"/>
            <a:ext cx="1722120" cy="1291590"/>
          </a:xfrm>
          <a:prstGeom prst="rect">
            <a:avLst/>
          </a:prstGeom>
        </p:spPr>
      </p:pic>
      <p:pic>
        <p:nvPicPr>
          <p:cNvPr id="15" name="Image 11" descr="GE Vernova CIGRE 2026 现场照片 361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63214" y="3899916"/>
            <a:ext cx="1722120" cy="1291590"/>
          </a:xfrm>
          <a:prstGeom prst="rect">
            <a:avLst/>
          </a:prstGeom>
        </p:spPr>
      </p:pic>
      <p:pic>
        <p:nvPicPr>
          <p:cNvPr id="16" name="Image 12" descr="GE Vernova CIGRE 2026 现场照片 362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6361" y="5310378"/>
            <a:ext cx="1722120" cy="1291590"/>
          </a:xfrm>
          <a:prstGeom prst="rect">
            <a:avLst/>
          </a:prstGeom>
        </p:spPr>
      </p:pic>
      <p:pic>
        <p:nvPicPr>
          <p:cNvPr id="17" name="Image 13" descr="GE Vernova CIGRE 2026 现场照片 363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91979" y="5310378"/>
            <a:ext cx="1722120" cy="1291590"/>
          </a:xfrm>
          <a:prstGeom prst="rect">
            <a:avLst/>
          </a:prstGeom>
        </p:spPr>
      </p:pic>
      <p:pic>
        <p:nvPicPr>
          <p:cNvPr id="18" name="Image 14" descr="GE Vernova CIGRE 2026 现场照片 364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77597" y="5310378"/>
            <a:ext cx="1722120" cy="1291590"/>
          </a:xfrm>
          <a:prstGeom prst="rect">
            <a:avLst/>
          </a:prstGeom>
        </p:spPr>
      </p:pic>
      <p:pic>
        <p:nvPicPr>
          <p:cNvPr id="19" name="Image 15" descr="GE Vernova CIGRE 2026 现场照片 365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63214" y="5310378"/>
            <a:ext cx="1722120" cy="129159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56616"/>
            <a:ext cx="1028700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GE Vernova：控制室到边缘与软件定义保护平台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594360" y="905256"/>
            <a:ext cx="11018520" cy="0"/>
          </a:xfrm>
          <a:prstGeom prst="line">
            <a:avLst/>
          </a:prstGeom>
          <a:noFill/>
          <a:ln w="12700">
            <a:solidFill>
              <a:srgbClr val="B7B7B7"/>
            </a:solidFill>
            <a:prstDash val="solid"/>
          </a:ln>
        </p:spPr>
      </p:sp>
      <p:pic>
        <p:nvPicPr>
          <p:cNvPr id="4" name="Image 0" descr="GE Vernova CIGRE 2026 现场照片 366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6361" y="1078992"/>
            <a:ext cx="1722120" cy="1291590"/>
          </a:xfrm>
          <a:prstGeom prst="rect">
            <a:avLst/>
          </a:prstGeom>
        </p:spPr>
      </p:pic>
      <p:pic>
        <p:nvPicPr>
          <p:cNvPr id="5" name="Image 1" descr="GE Vernova CIGRE 2026 现场照片 367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979" y="1078992"/>
            <a:ext cx="1722120" cy="1291590"/>
          </a:xfrm>
          <a:prstGeom prst="rect">
            <a:avLst/>
          </a:prstGeom>
        </p:spPr>
      </p:pic>
      <p:pic>
        <p:nvPicPr>
          <p:cNvPr id="6" name="Image 2" descr="GE Vernova CIGRE 2026 现场照片 368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7597" y="1078992"/>
            <a:ext cx="1722120" cy="1291590"/>
          </a:xfrm>
          <a:prstGeom prst="rect">
            <a:avLst/>
          </a:prstGeom>
        </p:spPr>
      </p:pic>
      <p:pic>
        <p:nvPicPr>
          <p:cNvPr id="7" name="Image 3" descr="GE Vernova CIGRE 2026 现场照片 204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3214" y="1078992"/>
            <a:ext cx="1722120" cy="1291590"/>
          </a:xfrm>
          <a:prstGeom prst="rect">
            <a:avLst/>
          </a:prstGeom>
        </p:spPr>
      </p:pic>
      <p:pic>
        <p:nvPicPr>
          <p:cNvPr id="8" name="Image 4" descr="GE Vernova CIGRE 2026 现场照片 205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361" y="2489454"/>
            <a:ext cx="1722120" cy="1291590"/>
          </a:xfrm>
          <a:prstGeom prst="rect">
            <a:avLst/>
          </a:prstGeom>
        </p:spPr>
      </p:pic>
      <p:pic>
        <p:nvPicPr>
          <p:cNvPr id="9" name="Image 5" descr="GE Vernova CIGRE 2026 现场照片 206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1979" y="2489454"/>
            <a:ext cx="1722120" cy="1291590"/>
          </a:xfrm>
          <a:prstGeom prst="rect">
            <a:avLst/>
          </a:prstGeom>
        </p:spPr>
      </p:pic>
      <p:pic>
        <p:nvPicPr>
          <p:cNvPr id="10" name="Image 6" descr="GE Vernova CIGRE 2026 现场照片 207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7597" y="2489454"/>
            <a:ext cx="1722120" cy="1291590"/>
          </a:xfrm>
          <a:prstGeom prst="rect">
            <a:avLst/>
          </a:prstGeom>
        </p:spPr>
      </p:pic>
      <p:pic>
        <p:nvPicPr>
          <p:cNvPr id="11" name="Image 7" descr="GE Vernova CIGRE 2026 现场照片 208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63214" y="2489454"/>
            <a:ext cx="1722120" cy="1291590"/>
          </a:xfrm>
          <a:prstGeom prst="rect">
            <a:avLst/>
          </a:prstGeom>
        </p:spPr>
      </p:pic>
      <p:pic>
        <p:nvPicPr>
          <p:cNvPr id="12" name="Image 8" descr="GE Vernova CIGRE 2026 现场照片 209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6361" y="3899916"/>
            <a:ext cx="1722120" cy="1291590"/>
          </a:xfrm>
          <a:prstGeom prst="rect">
            <a:avLst/>
          </a:prstGeom>
        </p:spPr>
      </p:pic>
      <p:pic>
        <p:nvPicPr>
          <p:cNvPr id="13" name="Image 9" descr="GE Vernova CIGRE 2026 现场照片 210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91979" y="3899916"/>
            <a:ext cx="1722120" cy="1291590"/>
          </a:xfrm>
          <a:prstGeom prst="rect">
            <a:avLst/>
          </a:prstGeom>
        </p:spPr>
      </p:pic>
      <p:pic>
        <p:nvPicPr>
          <p:cNvPr id="14" name="Image 10" descr="GE Vernova CIGRE 2026 现场照片 211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77597" y="3899916"/>
            <a:ext cx="1722120" cy="1291590"/>
          </a:xfrm>
          <a:prstGeom prst="rect">
            <a:avLst/>
          </a:prstGeom>
        </p:spPr>
      </p:pic>
      <p:pic>
        <p:nvPicPr>
          <p:cNvPr id="15" name="Image 11" descr="GE Vernova CIGRE 2026 现场照片 212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63214" y="3899916"/>
            <a:ext cx="1722120" cy="1291590"/>
          </a:xfrm>
          <a:prstGeom prst="rect">
            <a:avLst/>
          </a:prstGeom>
        </p:spPr>
      </p:pic>
      <p:pic>
        <p:nvPicPr>
          <p:cNvPr id="16" name="Image 12" descr="GE Vernova CIGRE 2026 现场照片 213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6361" y="5310378"/>
            <a:ext cx="1722120" cy="1291590"/>
          </a:xfrm>
          <a:prstGeom prst="rect">
            <a:avLst/>
          </a:prstGeom>
        </p:spPr>
      </p:pic>
      <p:pic>
        <p:nvPicPr>
          <p:cNvPr id="17" name="Image 13" descr="GE Vernova CIGRE 2026 现场照片 214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91979" y="5310378"/>
            <a:ext cx="1722120" cy="1291590"/>
          </a:xfrm>
          <a:prstGeom prst="rect">
            <a:avLst/>
          </a:prstGeom>
        </p:spPr>
      </p:pic>
      <p:pic>
        <p:nvPicPr>
          <p:cNvPr id="18" name="Image 14" descr="GE Vernova CIGRE 2026 现场照片 215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77597" y="5310378"/>
            <a:ext cx="1722120" cy="1291590"/>
          </a:xfrm>
          <a:prstGeom prst="rect">
            <a:avLst/>
          </a:prstGeom>
        </p:spPr>
      </p:pic>
      <p:pic>
        <p:nvPicPr>
          <p:cNvPr id="19" name="Image 15" descr="GE Vernova CIGRE 2026 现场照片 216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63214" y="5310378"/>
            <a:ext cx="1722120" cy="129159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56616"/>
            <a:ext cx="1028700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GE Vernova：控制室到边缘与软件定义保护平台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594360" y="905256"/>
            <a:ext cx="11018520" cy="0"/>
          </a:xfrm>
          <a:prstGeom prst="line">
            <a:avLst/>
          </a:prstGeom>
          <a:noFill/>
          <a:ln w="12700">
            <a:solidFill>
              <a:srgbClr val="B7B7B7"/>
            </a:solidFill>
            <a:prstDash val="solid"/>
          </a:ln>
        </p:spPr>
      </p:sp>
      <p:pic>
        <p:nvPicPr>
          <p:cNvPr id="4" name="Image 0" descr="GE Vernova CIGRE 2026 现场照片 217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8862" y="1078992"/>
            <a:ext cx="3602736" cy="2702052"/>
          </a:xfrm>
          <a:prstGeom prst="rect">
            <a:avLst/>
          </a:prstGeom>
        </p:spPr>
      </p:pic>
      <p:pic>
        <p:nvPicPr>
          <p:cNvPr id="5" name="Image 1" descr="GE Vernova CIGRE 2026 现场照片 218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0097" y="1078992"/>
            <a:ext cx="3602736" cy="2702052"/>
          </a:xfrm>
          <a:prstGeom prst="rect">
            <a:avLst/>
          </a:prstGeom>
        </p:spPr>
      </p:pic>
      <p:pic>
        <p:nvPicPr>
          <p:cNvPr id="6" name="Image 2" descr="GE Vernova CIGRE 2026 现场照片 219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8862" y="3899916"/>
            <a:ext cx="3602736" cy="270205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56616"/>
            <a:ext cx="1028700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Siemens：FIH、服务器化 PAC 与工程测试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594360" y="905256"/>
            <a:ext cx="11018520" cy="0"/>
          </a:xfrm>
          <a:prstGeom prst="line">
            <a:avLst/>
          </a:prstGeom>
          <a:noFill/>
          <a:ln w="12700">
            <a:solidFill>
              <a:srgbClr val="B7B7B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40664" y="1170432"/>
            <a:ext cx="1554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核心观点：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40664" y="1435608"/>
            <a:ext cx="10652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Siemens 更重视 FIH、服务器化 PACS 和站级虚拟化，并用 iPA Suite 贯通配置、数字孪生、自动测试与生命周期管理；其重点是形成可工程化、可验证的软件化闭环。</a:t>
            </a:r>
            <a:endParaRPr lang="en-US" sz="1400" dirty="0"/>
          </a:p>
        </p:txBody>
      </p:sp>
      <p:pic>
        <p:nvPicPr>
          <p:cNvPr id="6" name="Image 0" descr="Siemens CIGRE 2026 现场照片 75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" y="2160270"/>
            <a:ext cx="2560320" cy="1920240"/>
          </a:xfrm>
          <a:prstGeom prst="rect">
            <a:avLst/>
          </a:prstGeom>
        </p:spPr>
      </p:pic>
      <p:pic>
        <p:nvPicPr>
          <p:cNvPr id="7" name="Image 1" descr="Siemens CIGRE 2026 现场照片 76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6432" y="2160270"/>
            <a:ext cx="2560320" cy="1920240"/>
          </a:xfrm>
          <a:prstGeom prst="rect">
            <a:avLst/>
          </a:prstGeom>
        </p:spPr>
      </p:pic>
      <p:pic>
        <p:nvPicPr>
          <p:cNvPr id="8" name="Image 2" descr="Siemens CIGRE 2026 现场照片 188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3056" y="2160270"/>
            <a:ext cx="2560320" cy="1920240"/>
          </a:xfrm>
          <a:prstGeom prst="rect">
            <a:avLst/>
          </a:prstGeom>
        </p:spPr>
      </p:pic>
      <p:pic>
        <p:nvPicPr>
          <p:cNvPr id="9" name="Image 3" descr="Siemens CIGRE 2026 现场照片 189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9680" y="2160270"/>
            <a:ext cx="2560320" cy="1920240"/>
          </a:xfrm>
          <a:prstGeom prst="rect">
            <a:avLst/>
          </a:prstGeom>
        </p:spPr>
      </p:pic>
      <p:pic>
        <p:nvPicPr>
          <p:cNvPr id="10" name="Image 4" descr="Siemens CIGRE 2026 现场照片 190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808" y="4286250"/>
            <a:ext cx="2560320" cy="1920240"/>
          </a:xfrm>
          <a:prstGeom prst="rect">
            <a:avLst/>
          </a:prstGeom>
        </p:spPr>
      </p:pic>
      <p:pic>
        <p:nvPicPr>
          <p:cNvPr id="11" name="Image 5" descr="Siemens CIGRE 2026 现场照片 191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6432" y="4286250"/>
            <a:ext cx="2560320" cy="1920240"/>
          </a:xfrm>
          <a:prstGeom prst="rect">
            <a:avLst/>
          </a:prstGeom>
        </p:spPr>
      </p:pic>
      <p:pic>
        <p:nvPicPr>
          <p:cNvPr id="12" name="Image 6" descr="Siemens CIGRE 2026 现场照片 192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3056" y="4286250"/>
            <a:ext cx="2560320" cy="1920240"/>
          </a:xfrm>
          <a:prstGeom prst="rect">
            <a:avLst/>
          </a:prstGeom>
        </p:spPr>
      </p:pic>
      <p:pic>
        <p:nvPicPr>
          <p:cNvPr id="13" name="Image 7" descr="Siemens CIGRE 2026 现场照片 193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9680" y="4286250"/>
            <a:ext cx="2560320" cy="1920240"/>
          </a:xfrm>
          <a:prstGeom prst="rect">
            <a:avLst/>
          </a:prstGeom>
        </p:spPr>
      </p:pic>
      <p:sp>
        <p:nvSpPr>
          <p:cNvPr id="14" name="Text 4"/>
          <p:cNvSpPr/>
          <p:nvPr/>
        </p:nvSpPr>
        <p:spPr>
          <a:xfrm>
            <a:off x="10149840" y="384048"/>
            <a:ext cx="914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1/4</a:t>
            </a:r>
            <a:endParaRPr lang="en-US" sz="800" dirty="0"/>
          </a:p>
        </p:txBody>
      </p:sp>
      <p:sp>
        <p:nvSpPr>
          <p:cNvPr id="15" name="Text 5"/>
          <p:cNvSpPr/>
          <p:nvPr/>
        </p:nvSpPr>
        <p:spPr>
          <a:xfrm>
            <a:off x="10835640" y="6510528"/>
            <a:ext cx="777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7777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56616"/>
            <a:ext cx="1028700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Siemens：FIH、服务器化 PAC 与工程测试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594360" y="905256"/>
            <a:ext cx="11018520" cy="0"/>
          </a:xfrm>
          <a:prstGeom prst="line">
            <a:avLst/>
          </a:prstGeom>
          <a:noFill/>
          <a:ln w="12700">
            <a:solidFill>
              <a:srgbClr val="B7B7B7"/>
            </a:solidFill>
            <a:prstDash val="solid"/>
          </a:ln>
        </p:spPr>
      </p:sp>
      <p:pic>
        <p:nvPicPr>
          <p:cNvPr id="4" name="Image 0" descr="Siemens CIGRE 2026 现场照片 194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6361" y="1078992"/>
            <a:ext cx="1722120" cy="1291590"/>
          </a:xfrm>
          <a:prstGeom prst="rect">
            <a:avLst/>
          </a:prstGeom>
        </p:spPr>
      </p:pic>
      <p:pic>
        <p:nvPicPr>
          <p:cNvPr id="5" name="Image 1" descr="Siemens CIGRE 2026 现场照片 195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979" y="1078992"/>
            <a:ext cx="1722120" cy="1291590"/>
          </a:xfrm>
          <a:prstGeom prst="rect">
            <a:avLst/>
          </a:prstGeom>
        </p:spPr>
      </p:pic>
      <p:pic>
        <p:nvPicPr>
          <p:cNvPr id="6" name="Image 2" descr="Siemens CIGRE 2026 现场照片 196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7597" y="1078992"/>
            <a:ext cx="1722120" cy="1291590"/>
          </a:xfrm>
          <a:prstGeom prst="rect">
            <a:avLst/>
          </a:prstGeom>
        </p:spPr>
      </p:pic>
      <p:pic>
        <p:nvPicPr>
          <p:cNvPr id="7" name="Image 3" descr="Siemens CIGRE 2026 现场照片 197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3214" y="1078992"/>
            <a:ext cx="1722120" cy="1291590"/>
          </a:xfrm>
          <a:prstGeom prst="rect">
            <a:avLst/>
          </a:prstGeom>
        </p:spPr>
      </p:pic>
      <p:pic>
        <p:nvPicPr>
          <p:cNvPr id="8" name="Image 4" descr="Siemens CIGRE 2026 现场照片 198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361" y="2489454"/>
            <a:ext cx="1722120" cy="1291590"/>
          </a:xfrm>
          <a:prstGeom prst="rect">
            <a:avLst/>
          </a:prstGeom>
        </p:spPr>
      </p:pic>
      <p:pic>
        <p:nvPicPr>
          <p:cNvPr id="9" name="Image 5" descr="Siemens CIGRE 2026 现场照片 199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1979" y="2489454"/>
            <a:ext cx="1722120" cy="1291590"/>
          </a:xfrm>
          <a:prstGeom prst="rect">
            <a:avLst/>
          </a:prstGeom>
        </p:spPr>
      </p:pic>
      <p:pic>
        <p:nvPicPr>
          <p:cNvPr id="10" name="Image 6" descr="Siemens CIGRE 2026 现场照片 200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7597" y="2489454"/>
            <a:ext cx="1722120" cy="1291590"/>
          </a:xfrm>
          <a:prstGeom prst="rect">
            <a:avLst/>
          </a:prstGeom>
        </p:spPr>
      </p:pic>
      <p:pic>
        <p:nvPicPr>
          <p:cNvPr id="11" name="Image 7" descr="Siemens CIGRE 2026 现场照片 201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63214" y="2489454"/>
            <a:ext cx="1722120" cy="1291590"/>
          </a:xfrm>
          <a:prstGeom prst="rect">
            <a:avLst/>
          </a:prstGeom>
        </p:spPr>
      </p:pic>
      <p:pic>
        <p:nvPicPr>
          <p:cNvPr id="12" name="Image 8" descr="Siemens CIGRE 2026 现场照片 202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6361" y="3899916"/>
            <a:ext cx="1722120" cy="1291590"/>
          </a:xfrm>
          <a:prstGeom prst="rect">
            <a:avLst/>
          </a:prstGeom>
        </p:spPr>
      </p:pic>
      <p:pic>
        <p:nvPicPr>
          <p:cNvPr id="13" name="Image 9" descr="Siemens CIGRE 2026 现场照片 203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91979" y="3899916"/>
            <a:ext cx="1722120" cy="1291590"/>
          </a:xfrm>
          <a:prstGeom prst="rect">
            <a:avLst/>
          </a:prstGeom>
        </p:spPr>
      </p:pic>
      <p:pic>
        <p:nvPicPr>
          <p:cNvPr id="14" name="Image 10" descr="Siemens CIGRE 2026 现场照片 509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77597" y="3899916"/>
            <a:ext cx="1722120" cy="1291590"/>
          </a:xfrm>
          <a:prstGeom prst="rect">
            <a:avLst/>
          </a:prstGeom>
        </p:spPr>
      </p:pic>
      <p:pic>
        <p:nvPicPr>
          <p:cNvPr id="15" name="Image 11" descr="Siemens CIGRE 2026 现场照片 510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63214" y="3899916"/>
            <a:ext cx="1722120" cy="1291590"/>
          </a:xfrm>
          <a:prstGeom prst="rect">
            <a:avLst/>
          </a:prstGeom>
        </p:spPr>
      </p:pic>
      <p:pic>
        <p:nvPicPr>
          <p:cNvPr id="16" name="Image 12" descr="Siemens CIGRE 2026 现场照片 511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6361" y="5310378"/>
            <a:ext cx="1722120" cy="1291590"/>
          </a:xfrm>
          <a:prstGeom prst="rect">
            <a:avLst/>
          </a:prstGeom>
        </p:spPr>
      </p:pic>
      <p:pic>
        <p:nvPicPr>
          <p:cNvPr id="17" name="Image 13" descr="Siemens CIGRE 2026 现场照片 512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91979" y="5310378"/>
            <a:ext cx="1722120" cy="1291590"/>
          </a:xfrm>
          <a:prstGeom prst="rect">
            <a:avLst/>
          </a:prstGeom>
        </p:spPr>
      </p:pic>
      <p:pic>
        <p:nvPicPr>
          <p:cNvPr id="18" name="Image 14" descr="Siemens CIGRE 2026 现场照片 513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77597" y="5310378"/>
            <a:ext cx="1722120" cy="1291590"/>
          </a:xfrm>
          <a:prstGeom prst="rect">
            <a:avLst/>
          </a:prstGeom>
        </p:spPr>
      </p:pic>
      <p:pic>
        <p:nvPicPr>
          <p:cNvPr id="19" name="Image 15" descr="Siemens CIGRE 2026 现场照片 514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63214" y="5310378"/>
            <a:ext cx="1722120" cy="129159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356616"/>
            <a:ext cx="10287000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Siemens：FIH、服务器化 PAC 与工程测试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594360" y="905256"/>
            <a:ext cx="11018520" cy="0"/>
          </a:xfrm>
          <a:prstGeom prst="line">
            <a:avLst/>
          </a:prstGeom>
          <a:noFill/>
          <a:ln w="12700">
            <a:solidFill>
              <a:srgbClr val="B7B7B7"/>
            </a:solidFill>
            <a:prstDash val="solid"/>
          </a:ln>
        </p:spPr>
      </p:sp>
      <p:pic>
        <p:nvPicPr>
          <p:cNvPr id="4" name="Image 0" descr="Siemens CIGRE 2026 现场照片 515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6361" y="1078992"/>
            <a:ext cx="1722120" cy="1291590"/>
          </a:xfrm>
          <a:prstGeom prst="rect">
            <a:avLst/>
          </a:prstGeom>
        </p:spPr>
      </p:pic>
      <p:pic>
        <p:nvPicPr>
          <p:cNvPr id="5" name="Image 1" descr="Siemens CIGRE 2026 现场照片 516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979" y="1078992"/>
            <a:ext cx="1722120" cy="1291590"/>
          </a:xfrm>
          <a:prstGeom prst="rect">
            <a:avLst/>
          </a:prstGeom>
        </p:spPr>
      </p:pic>
      <p:pic>
        <p:nvPicPr>
          <p:cNvPr id="6" name="Image 2" descr="Siemens CIGRE 2026 现场照片 517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7597" y="1078992"/>
            <a:ext cx="1722120" cy="1291590"/>
          </a:xfrm>
          <a:prstGeom prst="rect">
            <a:avLst/>
          </a:prstGeom>
        </p:spPr>
      </p:pic>
      <p:pic>
        <p:nvPicPr>
          <p:cNvPr id="7" name="Image 3" descr="Siemens CIGRE 2026 现场照片 518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3214" y="1078992"/>
            <a:ext cx="1722120" cy="1291590"/>
          </a:xfrm>
          <a:prstGeom prst="rect">
            <a:avLst/>
          </a:prstGeom>
        </p:spPr>
      </p:pic>
      <p:pic>
        <p:nvPicPr>
          <p:cNvPr id="8" name="Image 4" descr="Siemens CIGRE 2026 现场照片 519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361" y="2489454"/>
            <a:ext cx="1722120" cy="1291590"/>
          </a:xfrm>
          <a:prstGeom prst="rect">
            <a:avLst/>
          </a:prstGeom>
        </p:spPr>
      </p:pic>
      <p:pic>
        <p:nvPicPr>
          <p:cNvPr id="9" name="Image 5" descr="Siemens CIGRE 2026 现场照片 520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1979" y="2489454"/>
            <a:ext cx="1722120" cy="1291590"/>
          </a:xfrm>
          <a:prstGeom prst="rect">
            <a:avLst/>
          </a:prstGeom>
        </p:spPr>
      </p:pic>
      <p:pic>
        <p:nvPicPr>
          <p:cNvPr id="10" name="Image 6" descr="Siemens CIGRE 2026 现场照片 521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7597" y="2489454"/>
            <a:ext cx="1722120" cy="1291590"/>
          </a:xfrm>
          <a:prstGeom prst="rect">
            <a:avLst/>
          </a:prstGeom>
        </p:spPr>
      </p:pic>
      <p:pic>
        <p:nvPicPr>
          <p:cNvPr id="11" name="Image 7" descr="Siemens CIGRE 2026 现场照片 522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63214" y="2489454"/>
            <a:ext cx="1722120" cy="1291590"/>
          </a:xfrm>
          <a:prstGeom prst="rect">
            <a:avLst/>
          </a:prstGeom>
        </p:spPr>
      </p:pic>
      <p:pic>
        <p:nvPicPr>
          <p:cNvPr id="12" name="Image 8" descr="Siemens CIGRE 2026 现场照片 523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6361" y="3899916"/>
            <a:ext cx="1722120" cy="1291590"/>
          </a:xfrm>
          <a:prstGeom prst="rect">
            <a:avLst/>
          </a:prstGeom>
        </p:spPr>
      </p:pic>
      <p:pic>
        <p:nvPicPr>
          <p:cNvPr id="13" name="Image 9" descr="Siemens CIGRE 2026 现场照片 524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91979" y="3899916"/>
            <a:ext cx="1722120" cy="1291590"/>
          </a:xfrm>
          <a:prstGeom prst="rect">
            <a:avLst/>
          </a:prstGeom>
        </p:spPr>
      </p:pic>
      <p:pic>
        <p:nvPicPr>
          <p:cNvPr id="14" name="Image 10" descr="Siemens CIGRE 2026 现场照片 525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77597" y="3899916"/>
            <a:ext cx="1722120" cy="1291590"/>
          </a:xfrm>
          <a:prstGeom prst="rect">
            <a:avLst/>
          </a:prstGeom>
        </p:spPr>
      </p:pic>
      <p:pic>
        <p:nvPicPr>
          <p:cNvPr id="15" name="Image 11" descr="Siemens CIGRE 2026 现场照片 526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63214" y="3899916"/>
            <a:ext cx="1722120" cy="1291590"/>
          </a:xfrm>
          <a:prstGeom prst="rect">
            <a:avLst/>
          </a:prstGeom>
        </p:spPr>
      </p:pic>
      <p:pic>
        <p:nvPicPr>
          <p:cNvPr id="16" name="Image 12" descr="Siemens CIGRE 2026 现场照片 527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6361" y="5310378"/>
            <a:ext cx="1722120" cy="1291590"/>
          </a:xfrm>
          <a:prstGeom prst="rect">
            <a:avLst/>
          </a:prstGeom>
        </p:spPr>
      </p:pic>
      <p:pic>
        <p:nvPicPr>
          <p:cNvPr id="17" name="Image 13" descr="Siemens CIGRE 2026 现场照片 528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91979" y="5310378"/>
            <a:ext cx="1722120" cy="1291590"/>
          </a:xfrm>
          <a:prstGeom prst="rect">
            <a:avLst/>
          </a:prstGeom>
        </p:spPr>
      </p:pic>
      <p:pic>
        <p:nvPicPr>
          <p:cNvPr id="18" name="Image 14" descr="Siemens CIGRE 2026 现场照片 529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77597" y="5310378"/>
            <a:ext cx="1722120" cy="1291590"/>
          </a:xfrm>
          <a:prstGeom prst="rect">
            <a:avLst/>
          </a:prstGeom>
        </p:spPr>
      </p:pic>
      <p:pic>
        <p:nvPicPr>
          <p:cNvPr id="19" name="Image 15" descr="Siemens CIGRE 2026 现场照片 474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39928" y="5310378"/>
            <a:ext cx="968693" cy="129159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icrosoft YaHe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EnergyBook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CIGRE 2026 厂商现场观察：数字化、IEC 61850 与华为电力军团</dc:title>
  <dc:subject>CIGRE 2026 厂商现场观察模板版初稿</dc:subject>
  <dc:creator>EnergyBook</dc:creator>
  <cp:lastModifiedBy>EnergyBook</cp:lastModifiedBy>
  <cp:revision>1</cp:revision>
  <dcterms:created xsi:type="dcterms:W3CDTF">2026-09-05T11:40:53Z</dcterms:created>
  <dcterms:modified xsi:type="dcterms:W3CDTF">2026-09-05T11:40:53Z</dcterms:modified>
</cp:coreProperties>
</file>